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59" r:id="rId4"/>
    <p:sldId id="282" r:id="rId5"/>
    <p:sldId id="261" r:id="rId6"/>
    <p:sldId id="262" r:id="rId7"/>
    <p:sldId id="269" r:id="rId8"/>
    <p:sldId id="270" r:id="rId9"/>
    <p:sldId id="271" r:id="rId10"/>
    <p:sldId id="272" r:id="rId11"/>
    <p:sldId id="273" r:id="rId12"/>
    <p:sldId id="263" r:id="rId13"/>
    <p:sldId id="274" r:id="rId14"/>
    <p:sldId id="277" r:id="rId15"/>
    <p:sldId id="275" r:id="rId16"/>
    <p:sldId id="276" r:id="rId17"/>
    <p:sldId id="278" r:id="rId18"/>
    <p:sldId id="264" r:id="rId19"/>
    <p:sldId id="279" r:id="rId20"/>
    <p:sldId id="265" r:id="rId21"/>
    <p:sldId id="280" r:id="rId22"/>
    <p:sldId id="281"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74FD8B-A4E1-0041-B165-DFC7F1FBA66C}" v="1936" dt="2025-05-28T20:03:17.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9"/>
    <p:restoredTop sz="87252"/>
  </p:normalViewPr>
  <p:slideViewPr>
    <p:cSldViewPr snapToGrid="0">
      <p:cViewPr varScale="1">
        <p:scale>
          <a:sx n="123" d="100"/>
          <a:sy n="123" d="100"/>
        </p:scale>
        <p:origin x="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Peng [A LAB]" userId="5359ecfd-9426-430b-849d-4117cc4b94ae" providerId="ADAL" clId="{AF74FD8B-A4E1-0041-B165-DFC7F1FBA66C}"/>
    <pc:docChg chg="undo custSel addSld delSld modSld">
      <pc:chgData name="Xu, Peng [A LAB]" userId="5359ecfd-9426-430b-849d-4117cc4b94ae" providerId="ADAL" clId="{AF74FD8B-A4E1-0041-B165-DFC7F1FBA66C}" dt="2025-05-29T13:44:35.182" v="1443" actId="20577"/>
      <pc:docMkLst>
        <pc:docMk/>
      </pc:docMkLst>
      <pc:sldChg chg="addSp modSp mod">
        <pc:chgData name="Xu, Peng [A LAB]" userId="5359ecfd-9426-430b-849d-4117cc4b94ae" providerId="ADAL" clId="{AF74FD8B-A4E1-0041-B165-DFC7F1FBA66C}" dt="2025-05-27T15:30:40.822" v="881" actId="12"/>
        <pc:sldMkLst>
          <pc:docMk/>
          <pc:sldMk cId="2561470820" sldId="258"/>
        </pc:sldMkLst>
        <pc:spChg chg="add mod">
          <ac:chgData name="Xu, Peng [A LAB]" userId="5359ecfd-9426-430b-849d-4117cc4b94ae" providerId="ADAL" clId="{AF74FD8B-A4E1-0041-B165-DFC7F1FBA66C}" dt="2025-05-27T15:30:40.822" v="881" actId="12"/>
          <ac:spMkLst>
            <pc:docMk/>
            <pc:sldMk cId="2561470820" sldId="258"/>
            <ac:spMk id="3" creationId="{D766063C-21DC-39CB-1598-A7FC2F990AE5}"/>
          </ac:spMkLst>
        </pc:spChg>
      </pc:sldChg>
      <pc:sldChg chg="addSp delSp modSp mod">
        <pc:chgData name="Xu, Peng [A LAB]" userId="5359ecfd-9426-430b-849d-4117cc4b94ae" providerId="ADAL" clId="{AF74FD8B-A4E1-0041-B165-DFC7F1FBA66C}" dt="2025-05-27T20:35:42.072" v="1337" actId="1076"/>
        <pc:sldMkLst>
          <pc:docMk/>
          <pc:sldMk cId="4140607809" sldId="259"/>
        </pc:sldMkLst>
        <pc:spChg chg="mod">
          <ac:chgData name="Xu, Peng [A LAB]" userId="5359ecfd-9426-430b-849d-4117cc4b94ae" providerId="ADAL" clId="{AF74FD8B-A4E1-0041-B165-DFC7F1FBA66C}" dt="2025-05-26T00:40:38.770" v="46" actId="20577"/>
          <ac:spMkLst>
            <pc:docMk/>
            <pc:sldMk cId="4140607809" sldId="259"/>
            <ac:spMk id="2" creationId="{D3070E23-4860-7D61-9B73-E810928BCD66}"/>
          </ac:spMkLst>
        </pc:spChg>
        <pc:spChg chg="add mod">
          <ac:chgData name="Xu, Peng [A LAB]" userId="5359ecfd-9426-430b-849d-4117cc4b94ae" providerId="ADAL" clId="{AF74FD8B-A4E1-0041-B165-DFC7F1FBA66C}" dt="2025-05-27T20:25:33.749" v="1316" actId="1076"/>
          <ac:spMkLst>
            <pc:docMk/>
            <pc:sldMk cId="4140607809" sldId="259"/>
            <ac:spMk id="3" creationId="{A880DF69-3E86-0F86-E508-964DF611A209}"/>
          </ac:spMkLst>
        </pc:spChg>
        <pc:spChg chg="add mod">
          <ac:chgData name="Xu, Peng [A LAB]" userId="5359ecfd-9426-430b-849d-4117cc4b94ae" providerId="ADAL" clId="{AF74FD8B-A4E1-0041-B165-DFC7F1FBA66C}" dt="2025-05-27T20:35:34.888" v="1334" actId="1076"/>
          <ac:spMkLst>
            <pc:docMk/>
            <pc:sldMk cId="4140607809" sldId="259"/>
            <ac:spMk id="7" creationId="{B2C75DAE-4CA6-FC94-D904-89112F76F0E2}"/>
          </ac:spMkLst>
        </pc:spChg>
        <pc:picChg chg="add mod">
          <ac:chgData name="Xu, Peng [A LAB]" userId="5359ecfd-9426-430b-849d-4117cc4b94ae" providerId="ADAL" clId="{AF74FD8B-A4E1-0041-B165-DFC7F1FBA66C}" dt="2025-05-27T20:35:40.329" v="1336" actId="1076"/>
          <ac:picMkLst>
            <pc:docMk/>
            <pc:sldMk cId="4140607809" sldId="259"/>
            <ac:picMk id="6" creationId="{9D3F857D-F3B2-4484-5CA9-BF925E5E622A}"/>
          </ac:picMkLst>
        </pc:picChg>
        <pc:picChg chg="add mod">
          <ac:chgData name="Xu, Peng [A LAB]" userId="5359ecfd-9426-430b-849d-4117cc4b94ae" providerId="ADAL" clId="{AF74FD8B-A4E1-0041-B165-DFC7F1FBA66C}" dt="2025-05-27T20:35:42.072" v="1337" actId="1076"/>
          <ac:picMkLst>
            <pc:docMk/>
            <pc:sldMk cId="4140607809" sldId="259"/>
            <ac:picMk id="9" creationId="{F7002F21-B726-B4F3-01DF-DD40A0985D3C}"/>
          </ac:picMkLst>
        </pc:picChg>
      </pc:sldChg>
      <pc:sldChg chg="del mod modShow">
        <pc:chgData name="Xu, Peng [A LAB]" userId="5359ecfd-9426-430b-849d-4117cc4b94ae" providerId="ADAL" clId="{AF74FD8B-A4E1-0041-B165-DFC7F1FBA66C}" dt="2025-05-27T15:23:52.065" v="650" actId="2696"/>
        <pc:sldMkLst>
          <pc:docMk/>
          <pc:sldMk cId="4264673789" sldId="260"/>
        </pc:sldMkLst>
      </pc:sldChg>
      <pc:sldChg chg="addSp modSp mod">
        <pc:chgData name="Xu, Peng [A LAB]" userId="5359ecfd-9426-430b-849d-4117cc4b94ae" providerId="ADAL" clId="{AF74FD8B-A4E1-0041-B165-DFC7F1FBA66C}" dt="2025-05-28T20:03:19.685" v="1434" actId="1076"/>
        <pc:sldMkLst>
          <pc:docMk/>
          <pc:sldMk cId="2505089196" sldId="263"/>
        </pc:sldMkLst>
        <pc:graphicFrameChg chg="add mod">
          <ac:chgData name="Xu, Peng [A LAB]" userId="5359ecfd-9426-430b-849d-4117cc4b94ae" providerId="ADAL" clId="{AF74FD8B-A4E1-0041-B165-DFC7F1FBA66C}" dt="2025-05-28T20:03:19.685" v="1434" actId="1076"/>
          <ac:graphicFrameMkLst>
            <pc:docMk/>
            <pc:sldMk cId="2505089196" sldId="263"/>
            <ac:graphicFrameMk id="8" creationId="{BB7C3972-CEAA-CB13-506C-0E74D834D14C}"/>
          </ac:graphicFrameMkLst>
        </pc:graphicFrameChg>
      </pc:sldChg>
      <pc:sldChg chg="addSp delSp modSp mod">
        <pc:chgData name="Xu, Peng [A LAB]" userId="5359ecfd-9426-430b-849d-4117cc4b94ae" providerId="ADAL" clId="{AF74FD8B-A4E1-0041-B165-DFC7F1FBA66C}" dt="2025-05-27T15:35:05.018" v="891" actId="1076"/>
        <pc:sldMkLst>
          <pc:docMk/>
          <pc:sldMk cId="4213144823" sldId="267"/>
        </pc:sldMkLst>
        <pc:spChg chg="add mod">
          <ac:chgData name="Xu, Peng [A LAB]" userId="5359ecfd-9426-430b-849d-4117cc4b94ae" providerId="ADAL" clId="{AF74FD8B-A4E1-0041-B165-DFC7F1FBA66C}" dt="2025-05-27T15:35:05.018" v="891" actId="1076"/>
          <ac:spMkLst>
            <pc:docMk/>
            <pc:sldMk cId="4213144823" sldId="267"/>
            <ac:spMk id="4" creationId="{E1AEC59A-E8DB-406F-6BC8-210C1B9CCF7E}"/>
          </ac:spMkLst>
        </pc:spChg>
      </pc:sldChg>
      <pc:sldChg chg="addSp modSp mod">
        <pc:chgData name="Xu, Peng [A LAB]" userId="5359ecfd-9426-430b-849d-4117cc4b94ae" providerId="ADAL" clId="{AF74FD8B-A4E1-0041-B165-DFC7F1FBA66C}" dt="2025-05-28T18:17:21.760" v="1418" actId="207"/>
        <pc:sldMkLst>
          <pc:docMk/>
          <pc:sldMk cId="49377128" sldId="269"/>
        </pc:sldMkLst>
        <pc:spChg chg="mod">
          <ac:chgData name="Xu, Peng [A LAB]" userId="5359ecfd-9426-430b-849d-4117cc4b94ae" providerId="ADAL" clId="{AF74FD8B-A4E1-0041-B165-DFC7F1FBA66C}" dt="2025-05-28T15:40:30.199" v="1384" actId="1036"/>
          <ac:spMkLst>
            <pc:docMk/>
            <pc:sldMk cId="49377128" sldId="269"/>
            <ac:spMk id="3" creationId="{7F596B76-0B72-F672-48AD-648818E06EAD}"/>
          </ac:spMkLst>
        </pc:spChg>
        <pc:spChg chg="mod">
          <ac:chgData name="Xu, Peng [A LAB]" userId="5359ecfd-9426-430b-849d-4117cc4b94ae" providerId="ADAL" clId="{AF74FD8B-A4E1-0041-B165-DFC7F1FBA66C}" dt="2025-05-28T15:40:30.199" v="1384" actId="1036"/>
          <ac:spMkLst>
            <pc:docMk/>
            <pc:sldMk cId="49377128" sldId="269"/>
            <ac:spMk id="4" creationId="{0FB2DDE0-916E-7A7E-BE59-AE976BDD6D96}"/>
          </ac:spMkLst>
        </pc:spChg>
        <pc:spChg chg="mod">
          <ac:chgData name="Xu, Peng [A LAB]" userId="5359ecfd-9426-430b-849d-4117cc4b94ae" providerId="ADAL" clId="{AF74FD8B-A4E1-0041-B165-DFC7F1FBA66C}" dt="2025-05-28T15:40:30.199" v="1384" actId="1036"/>
          <ac:spMkLst>
            <pc:docMk/>
            <pc:sldMk cId="49377128" sldId="269"/>
            <ac:spMk id="6" creationId="{3B65D557-F3A1-08F4-0AE3-BD77CC7154DF}"/>
          </ac:spMkLst>
        </pc:spChg>
        <pc:spChg chg="mod">
          <ac:chgData name="Xu, Peng [A LAB]" userId="5359ecfd-9426-430b-849d-4117cc4b94ae" providerId="ADAL" clId="{AF74FD8B-A4E1-0041-B165-DFC7F1FBA66C}" dt="2025-05-28T15:40:30.199" v="1384" actId="1036"/>
          <ac:spMkLst>
            <pc:docMk/>
            <pc:sldMk cId="49377128" sldId="269"/>
            <ac:spMk id="9" creationId="{3E9DC4BD-A63B-2111-6C51-249D24F45CFB}"/>
          </ac:spMkLst>
        </pc:spChg>
        <pc:spChg chg="mod">
          <ac:chgData name="Xu, Peng [A LAB]" userId="5359ecfd-9426-430b-849d-4117cc4b94ae" providerId="ADAL" clId="{AF74FD8B-A4E1-0041-B165-DFC7F1FBA66C}" dt="2025-05-28T15:40:30.199" v="1384" actId="1036"/>
          <ac:spMkLst>
            <pc:docMk/>
            <pc:sldMk cId="49377128" sldId="269"/>
            <ac:spMk id="11" creationId="{91A1737F-7BCA-DFE3-6BF4-3718B816EF30}"/>
          </ac:spMkLst>
        </pc:spChg>
        <pc:spChg chg="add mod">
          <ac:chgData name="Xu, Peng [A LAB]" userId="5359ecfd-9426-430b-849d-4117cc4b94ae" providerId="ADAL" clId="{AF74FD8B-A4E1-0041-B165-DFC7F1FBA66C}" dt="2025-05-28T14:50:56.865" v="1365" actId="1076"/>
          <ac:spMkLst>
            <pc:docMk/>
            <pc:sldMk cId="49377128" sldId="269"/>
            <ac:spMk id="12" creationId="{5DEADE11-7AAC-3317-EDFF-C566D1B21674}"/>
          </ac:spMkLst>
        </pc:spChg>
        <pc:spChg chg="mod">
          <ac:chgData name="Xu, Peng [A LAB]" userId="5359ecfd-9426-430b-849d-4117cc4b94ae" providerId="ADAL" clId="{AF74FD8B-A4E1-0041-B165-DFC7F1FBA66C}" dt="2025-05-28T15:40:30.199" v="1384" actId="1036"/>
          <ac:spMkLst>
            <pc:docMk/>
            <pc:sldMk cId="49377128" sldId="269"/>
            <ac:spMk id="14" creationId="{3AC49196-A4C4-7941-8604-CF8F77F5103E}"/>
          </ac:spMkLst>
        </pc:spChg>
        <pc:spChg chg="mod">
          <ac:chgData name="Xu, Peng [A LAB]" userId="5359ecfd-9426-430b-849d-4117cc4b94ae" providerId="ADAL" clId="{AF74FD8B-A4E1-0041-B165-DFC7F1FBA66C}" dt="2025-05-28T15:40:30.199" v="1384" actId="1036"/>
          <ac:spMkLst>
            <pc:docMk/>
            <pc:sldMk cId="49377128" sldId="269"/>
            <ac:spMk id="15" creationId="{942D23D9-4D0D-7369-305F-55F941A96CD3}"/>
          </ac:spMkLst>
        </pc:spChg>
        <pc:spChg chg="add mod">
          <ac:chgData name="Xu, Peng [A LAB]" userId="5359ecfd-9426-430b-849d-4117cc4b94ae" providerId="ADAL" clId="{AF74FD8B-A4E1-0041-B165-DFC7F1FBA66C}" dt="2025-05-28T18:17:21.760" v="1418" actId="207"/>
          <ac:spMkLst>
            <pc:docMk/>
            <pc:sldMk cId="49377128" sldId="269"/>
            <ac:spMk id="16" creationId="{D6FD0E7A-5258-998C-B2A1-02687596F164}"/>
          </ac:spMkLst>
        </pc:spChg>
        <pc:spChg chg="mod">
          <ac:chgData name="Xu, Peng [A LAB]" userId="5359ecfd-9426-430b-849d-4117cc4b94ae" providerId="ADAL" clId="{AF74FD8B-A4E1-0041-B165-DFC7F1FBA66C}" dt="2025-05-28T15:40:30.199" v="1384" actId="1036"/>
          <ac:spMkLst>
            <pc:docMk/>
            <pc:sldMk cId="49377128" sldId="269"/>
            <ac:spMk id="19" creationId="{E949CED5-1BF8-B3EA-314B-9A4BA23B3DBC}"/>
          </ac:spMkLst>
        </pc:spChg>
        <pc:spChg chg="mod">
          <ac:chgData name="Xu, Peng [A LAB]" userId="5359ecfd-9426-430b-849d-4117cc4b94ae" providerId="ADAL" clId="{AF74FD8B-A4E1-0041-B165-DFC7F1FBA66C}" dt="2025-05-28T15:40:30.199" v="1384" actId="1036"/>
          <ac:spMkLst>
            <pc:docMk/>
            <pc:sldMk cId="49377128" sldId="269"/>
            <ac:spMk id="20" creationId="{43E3E554-2F52-17F3-6461-D0F4CCA55911}"/>
          </ac:spMkLst>
        </pc:spChg>
        <pc:spChg chg="mod">
          <ac:chgData name="Xu, Peng [A LAB]" userId="5359ecfd-9426-430b-849d-4117cc4b94ae" providerId="ADAL" clId="{AF74FD8B-A4E1-0041-B165-DFC7F1FBA66C}" dt="2025-05-28T15:40:30.199" v="1384" actId="1036"/>
          <ac:spMkLst>
            <pc:docMk/>
            <pc:sldMk cId="49377128" sldId="269"/>
            <ac:spMk id="22" creationId="{C96252A7-97C9-0D77-8FED-48A6335224C6}"/>
          </ac:spMkLst>
        </pc:spChg>
        <pc:picChg chg="add mod">
          <ac:chgData name="Xu, Peng [A LAB]" userId="5359ecfd-9426-430b-849d-4117cc4b94ae" providerId="ADAL" clId="{AF74FD8B-A4E1-0041-B165-DFC7F1FBA66C}" dt="2025-05-28T18:17:07.056" v="1385" actId="1076"/>
          <ac:picMkLst>
            <pc:docMk/>
            <pc:sldMk cId="49377128" sldId="269"/>
            <ac:picMk id="7" creationId="{32E64D3C-B754-4DFD-AF80-5259FFBCA288}"/>
          </ac:picMkLst>
        </pc:picChg>
      </pc:sldChg>
      <pc:sldChg chg="addSp modSp mod">
        <pc:chgData name="Xu, Peng [A LAB]" userId="5359ecfd-9426-430b-849d-4117cc4b94ae" providerId="ADAL" clId="{AF74FD8B-A4E1-0041-B165-DFC7F1FBA66C}" dt="2025-05-28T18:44:47.747" v="1429" actId="20577"/>
        <pc:sldMkLst>
          <pc:docMk/>
          <pc:sldMk cId="2451268508" sldId="270"/>
        </pc:sldMkLst>
        <pc:spChg chg="mod">
          <ac:chgData name="Xu, Peng [A LAB]" userId="5359ecfd-9426-430b-849d-4117cc4b94ae" providerId="ADAL" clId="{AF74FD8B-A4E1-0041-B165-DFC7F1FBA66C}" dt="2025-05-28T18:44:47.747" v="1429" actId="20577"/>
          <ac:spMkLst>
            <pc:docMk/>
            <pc:sldMk cId="2451268508" sldId="270"/>
            <ac:spMk id="3" creationId="{E240B667-CBB0-CB2C-0800-4BFCA0CBB8AA}"/>
          </ac:spMkLst>
        </pc:spChg>
        <pc:spChg chg="add mod">
          <ac:chgData name="Xu, Peng [A LAB]" userId="5359ecfd-9426-430b-849d-4117cc4b94ae" providerId="ADAL" clId="{AF74FD8B-A4E1-0041-B165-DFC7F1FBA66C}" dt="2025-05-28T18:37:55.730" v="1422" actId="403"/>
          <ac:spMkLst>
            <pc:docMk/>
            <pc:sldMk cId="2451268508" sldId="270"/>
            <ac:spMk id="4" creationId="{6D397463-024C-20B9-D8EB-262845D6CED3}"/>
          </ac:spMkLst>
        </pc:spChg>
      </pc:sldChg>
      <pc:sldChg chg="modSp mod">
        <pc:chgData name="Xu, Peng [A LAB]" userId="5359ecfd-9426-430b-849d-4117cc4b94ae" providerId="ADAL" clId="{AF74FD8B-A4E1-0041-B165-DFC7F1FBA66C}" dt="2025-05-29T13:44:35.182" v="1443" actId="20577"/>
        <pc:sldMkLst>
          <pc:docMk/>
          <pc:sldMk cId="1395046191" sldId="275"/>
        </pc:sldMkLst>
        <pc:spChg chg="mod">
          <ac:chgData name="Xu, Peng [A LAB]" userId="5359ecfd-9426-430b-849d-4117cc4b94ae" providerId="ADAL" clId="{AF74FD8B-A4E1-0041-B165-DFC7F1FBA66C}" dt="2025-05-29T13:44:35.182" v="1443" actId="20577"/>
          <ac:spMkLst>
            <pc:docMk/>
            <pc:sldMk cId="1395046191" sldId="275"/>
            <ac:spMk id="9" creationId="{9047F2CE-09FA-72F1-E452-8E28723FA2EE}"/>
          </ac:spMkLst>
        </pc:spChg>
      </pc:sldChg>
      <pc:sldChg chg="addSp delSp modSp new mod">
        <pc:chgData name="Xu, Peng [A LAB]" userId="5359ecfd-9426-430b-849d-4117cc4b94ae" providerId="ADAL" clId="{AF74FD8B-A4E1-0041-B165-DFC7F1FBA66C}" dt="2025-05-27T21:55:17.765" v="1347" actId="20577"/>
        <pc:sldMkLst>
          <pc:docMk/>
          <pc:sldMk cId="2374720930" sldId="282"/>
        </pc:sldMkLst>
        <pc:spChg chg="add mod">
          <ac:chgData name="Xu, Peng [A LAB]" userId="5359ecfd-9426-430b-849d-4117cc4b94ae" providerId="ADAL" clId="{AF74FD8B-A4E1-0041-B165-DFC7F1FBA66C}" dt="2025-05-27T21:55:17.765" v="1347" actId="20577"/>
          <ac:spMkLst>
            <pc:docMk/>
            <pc:sldMk cId="2374720930" sldId="282"/>
            <ac:spMk id="3" creationId="{7796752F-12F2-B05A-9CF3-97AB9CE9AE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0858C-1745-4A46-B7CA-41349876F3D5}"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3A91F-929B-C543-BA70-3BE8E025DCEE}" type="slidenum">
              <a:rPr lang="en-US" smtClean="0"/>
              <a:t>‹#›</a:t>
            </a:fld>
            <a:endParaRPr lang="en-US"/>
          </a:p>
        </p:txBody>
      </p:sp>
    </p:spTree>
    <p:extLst>
      <p:ext uri="{BB962C8B-B14F-4D97-AF65-F5344CB8AC3E}">
        <p14:creationId xmlns:p14="http://schemas.microsoft.com/office/powerpoint/2010/main" val="1061758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dependence of wave function is governed by the TD Schrödinger equation. The wave function of a system evolves in time according to this eqn.</a:t>
            </a:r>
          </a:p>
          <a:p>
            <a:endParaRPr lang="en-US" dirty="0"/>
          </a:p>
          <a:p>
            <a:endParaRPr lang="en-US" dirty="0"/>
          </a:p>
        </p:txBody>
      </p:sp>
      <p:sp>
        <p:nvSpPr>
          <p:cNvPr id="4" name="Slide Number Placeholder 3"/>
          <p:cNvSpPr>
            <a:spLocks noGrp="1"/>
          </p:cNvSpPr>
          <p:nvPr>
            <p:ph type="sldNum" sz="quarter" idx="5"/>
          </p:nvPr>
        </p:nvSpPr>
        <p:spPr/>
        <p:txBody>
          <a:bodyPr/>
          <a:lstStyle/>
          <a:p>
            <a:fld id="{5BD3A91F-929B-C543-BA70-3BE8E025DCEE}" type="slidenum">
              <a:rPr lang="en-US" smtClean="0"/>
              <a:t>6</a:t>
            </a:fld>
            <a:endParaRPr lang="en-US"/>
          </a:p>
        </p:txBody>
      </p:sp>
    </p:spTree>
    <p:extLst>
      <p:ext uri="{BB962C8B-B14F-4D97-AF65-F5344CB8AC3E}">
        <p14:creationId xmlns:p14="http://schemas.microsoft.com/office/powerpoint/2010/main" val="386009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E99C-F1F7-42C3-FDB3-A276CC95FC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EDAD2A-EA5B-67DE-111A-2ACE8442D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9D791-2B0E-D9EC-B3CF-C70747FBD038}"/>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7C80787D-207C-46E4-0DBE-906A99D12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13CD5-BA36-AE01-6E0F-0D745916FD99}"/>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371345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2CEA-DD6C-A110-5F38-F5EA93631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EB306-6E8E-68B2-F9E2-AF8CEA30AC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7EA50-C312-8F9A-252E-A3503B6D8C8E}"/>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9E766F2E-E3B7-E33D-B9D0-CEE555464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371EB-75C5-1178-A3DA-88EE0A21BE7D}"/>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226922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AD20F-938E-4447-39CF-DC6695EA09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0C74D1-5B29-19EE-417D-C43AC393E3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6FFB3-FF62-CA7D-AC81-7758E3D9489F}"/>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88590410-85D0-2F79-CAC5-2769BCF55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450B-8D86-BE5B-81D3-366DD6763D40}"/>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14942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8C98-8D8F-7191-B4EC-8ABA393BA3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C7C18-B6B7-39FF-DC6A-AB4EC99EF7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D70DC-67DA-6F6C-58AD-23A918C4B4A1}"/>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BAB414F5-11A9-3AF9-0BD2-7A638A2F1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46C-785A-41C9-35B7-738EB27954E8}"/>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77233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401C-84DC-FB8F-2EDA-BB2D8012C0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5A183B-9D3C-E4E8-9822-98EF6C73D7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D0779A-474D-7444-65E7-BACB5F3D8EE0}"/>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496114ED-1CF2-B160-60A1-D8C25A43A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AA675-B6C8-EFE0-05A0-38F525781552}"/>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254682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4137-3928-4B85-A207-8042AE9F1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E4D1F-315D-ABF3-FBBF-E1AA1C5668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FF579-8A0C-3DFC-DF65-A6FCB8BACC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76A109-C34A-11D3-F43B-EDECFF7C2FF6}"/>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6" name="Footer Placeholder 5">
            <a:extLst>
              <a:ext uri="{FF2B5EF4-FFF2-40B4-BE49-F238E27FC236}">
                <a16:creationId xmlns:a16="http://schemas.microsoft.com/office/drawing/2014/main" id="{FD8D638D-4736-8B3B-46F3-26D243F2A5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24CC5-1C5C-724D-3016-07E9470438D0}"/>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355823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7170-06E5-E609-178C-6EE1CFB339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5B246-38B1-7F8D-790E-36A755E35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6E40F-EDA4-37EA-2639-067F3FD4E8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B89770-978C-2212-51B3-0BADE8E9B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29DD88-036F-4D4C-1807-87286EC32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36496-CAEE-A3BE-7A33-FC5278D16D1D}"/>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8" name="Footer Placeholder 7">
            <a:extLst>
              <a:ext uri="{FF2B5EF4-FFF2-40B4-BE49-F238E27FC236}">
                <a16:creationId xmlns:a16="http://schemas.microsoft.com/office/drawing/2014/main" id="{57AC05FD-9C52-D82A-E104-5E8EDE210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D05303-178B-6190-1729-022F4B31868F}"/>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313733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829-70F8-9235-1C40-CEBB0B6DD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620411-8FCB-6132-4CD6-4F0628A804A1}"/>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4" name="Footer Placeholder 3">
            <a:extLst>
              <a:ext uri="{FF2B5EF4-FFF2-40B4-BE49-F238E27FC236}">
                <a16:creationId xmlns:a16="http://schemas.microsoft.com/office/drawing/2014/main" id="{BBAB4D75-E2A4-5A63-D292-0D369ABEA1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82F2B0-487F-6BA9-7104-9AC85C2A415B}"/>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4178899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B0234-C6CA-CAC3-810B-451C47A1DB13}"/>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3" name="Footer Placeholder 2">
            <a:extLst>
              <a:ext uri="{FF2B5EF4-FFF2-40B4-BE49-F238E27FC236}">
                <a16:creationId xmlns:a16="http://schemas.microsoft.com/office/drawing/2014/main" id="{8BB38B22-64FC-DFB2-6F0B-829CBB4B70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F640C-EF95-A4DB-B82D-A2C580E0B281}"/>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73175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4FD-20DD-F97E-7A98-5999CE471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58D76A-61BC-1564-CA7C-391C2A3550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038BF6-4489-FCF6-08C7-C85F866B3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BE2341-BDC4-5803-FCF7-AA104BC8F5C4}"/>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6" name="Footer Placeholder 5">
            <a:extLst>
              <a:ext uri="{FF2B5EF4-FFF2-40B4-BE49-F238E27FC236}">
                <a16:creationId xmlns:a16="http://schemas.microsoft.com/office/drawing/2014/main" id="{43E8F3B2-A9BA-9F62-F50F-43833C608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95E94-C503-ED85-5831-BA69FE3D920F}"/>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3147116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1BE0-9B5E-4EFF-8150-F2918E1BE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2FA3E2-7157-7A62-79EE-D06141267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F1DF7-78C3-C59D-AD23-4CAAE7DA8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27504F-0403-01F9-9901-577DE24765BF}"/>
              </a:ext>
            </a:extLst>
          </p:cNvPr>
          <p:cNvSpPr>
            <a:spLocks noGrp="1"/>
          </p:cNvSpPr>
          <p:nvPr>
            <p:ph type="dt" sz="half" idx="10"/>
          </p:nvPr>
        </p:nvSpPr>
        <p:spPr/>
        <p:txBody>
          <a:bodyPr/>
          <a:lstStyle/>
          <a:p>
            <a:fld id="{9FA5739A-E82C-B845-939F-B99BF7203244}" type="datetimeFigureOut">
              <a:rPr lang="en-US" smtClean="0"/>
              <a:t>5/27/25</a:t>
            </a:fld>
            <a:endParaRPr lang="en-US"/>
          </a:p>
        </p:txBody>
      </p:sp>
      <p:sp>
        <p:nvSpPr>
          <p:cNvPr id="6" name="Footer Placeholder 5">
            <a:extLst>
              <a:ext uri="{FF2B5EF4-FFF2-40B4-BE49-F238E27FC236}">
                <a16:creationId xmlns:a16="http://schemas.microsoft.com/office/drawing/2014/main" id="{6DD4E135-EC7E-BDE6-7D5A-F2EE88B779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305D4-E4F1-C972-A3F5-C668CDF5A64E}"/>
              </a:ext>
            </a:extLst>
          </p:cNvPr>
          <p:cNvSpPr>
            <a:spLocks noGrp="1"/>
          </p:cNvSpPr>
          <p:nvPr>
            <p:ph type="sldNum" sz="quarter" idx="12"/>
          </p:nvPr>
        </p:nvSpPr>
        <p:spPr/>
        <p:txBody>
          <a:bodyPr/>
          <a:lstStyle/>
          <a:p>
            <a:fld id="{5AC5CE2C-754C-2F4A-8D70-B9164FCF25CE}" type="slidenum">
              <a:rPr lang="en-US" smtClean="0"/>
              <a:t>‹#›</a:t>
            </a:fld>
            <a:endParaRPr lang="en-US"/>
          </a:p>
        </p:txBody>
      </p:sp>
    </p:spTree>
    <p:extLst>
      <p:ext uri="{BB962C8B-B14F-4D97-AF65-F5344CB8AC3E}">
        <p14:creationId xmlns:p14="http://schemas.microsoft.com/office/powerpoint/2010/main" val="30094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0B513-37DD-8169-2C6E-5C544E5244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7BAD4C-E87B-47D5-8453-BB7956445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C40C0-4BC4-E85C-86EC-4567B7E0F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A5739A-E82C-B845-939F-B99BF7203244}" type="datetimeFigureOut">
              <a:rPr lang="en-US" smtClean="0"/>
              <a:t>5/27/25</a:t>
            </a:fld>
            <a:endParaRPr lang="en-US"/>
          </a:p>
        </p:txBody>
      </p:sp>
      <p:sp>
        <p:nvSpPr>
          <p:cNvPr id="5" name="Footer Placeholder 4">
            <a:extLst>
              <a:ext uri="{FF2B5EF4-FFF2-40B4-BE49-F238E27FC236}">
                <a16:creationId xmlns:a16="http://schemas.microsoft.com/office/drawing/2014/main" id="{71D06A05-4F28-1A30-171D-C822779831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208DBF-B7DD-6248-0646-36D36CC9F1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C5CE2C-754C-2F4A-8D70-B9164FCF25CE}" type="slidenum">
              <a:rPr lang="en-US" smtClean="0"/>
              <a:t>‹#›</a:t>
            </a:fld>
            <a:endParaRPr lang="en-US"/>
          </a:p>
        </p:txBody>
      </p:sp>
    </p:spTree>
    <p:extLst>
      <p:ext uri="{BB962C8B-B14F-4D97-AF65-F5344CB8AC3E}">
        <p14:creationId xmlns:p14="http://schemas.microsoft.com/office/powerpoint/2010/main" val="2291754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xaktly.com/ConservationThermo.html"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molecular model">
            <a:extLst>
              <a:ext uri="{FF2B5EF4-FFF2-40B4-BE49-F238E27FC236}">
                <a16:creationId xmlns:a16="http://schemas.microsoft.com/office/drawing/2014/main" id="{031EEFF0-C30C-6160-70F9-A276F6399BE9}"/>
              </a:ext>
            </a:extLst>
          </p:cNvPr>
          <p:cNvPicPr>
            <a:picLocks noChangeAspect="1"/>
          </p:cNvPicPr>
          <p:nvPr/>
        </p:nvPicPr>
        <p:blipFill>
          <a:blip r:embed="rId2">
            <a:alphaModFix amt="60000"/>
          </a:blip>
          <a:srcRect t="7221" b="8509"/>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4321366C-9059-F1FE-82CE-C10F7582ABAA}"/>
              </a:ext>
            </a:extLst>
          </p:cNvPr>
          <p:cNvSpPr>
            <a:spLocks noGrp="1"/>
          </p:cNvSpPr>
          <p:nvPr>
            <p:ph type="ctrTitle"/>
          </p:nvPr>
        </p:nvSpPr>
        <p:spPr>
          <a:xfrm>
            <a:off x="841248" y="600427"/>
            <a:ext cx="9875520" cy="3299902"/>
          </a:xfrm>
        </p:spPr>
        <p:txBody>
          <a:bodyPr>
            <a:normAutofit fontScale="90000"/>
          </a:bodyPr>
          <a:lstStyle/>
          <a:p>
            <a:pPr algn="l"/>
            <a:r>
              <a:rPr lang="en-US" sz="8200" dirty="0">
                <a:solidFill>
                  <a:srgbClr val="FFFFFF"/>
                </a:solidFill>
              </a:rPr>
              <a:t>Quantum Chemistry: </a:t>
            </a:r>
            <a:br>
              <a:rPr lang="en-US" sz="8200" dirty="0">
                <a:solidFill>
                  <a:srgbClr val="FFFFFF"/>
                </a:solidFill>
              </a:rPr>
            </a:br>
            <a:r>
              <a:rPr lang="en-US" sz="8200" dirty="0">
                <a:solidFill>
                  <a:srgbClr val="FFFFFF"/>
                </a:solidFill>
              </a:rPr>
              <a:t>The Hidden Rules of Atoms and Molecules</a:t>
            </a:r>
          </a:p>
        </p:txBody>
      </p:sp>
      <p:sp>
        <p:nvSpPr>
          <p:cNvPr id="3" name="Subtitle 2">
            <a:extLst>
              <a:ext uri="{FF2B5EF4-FFF2-40B4-BE49-F238E27FC236}">
                <a16:creationId xmlns:a16="http://schemas.microsoft.com/office/drawing/2014/main" id="{5A8C63BE-5060-B7E3-62DF-3DDF70941DFE}"/>
              </a:ext>
            </a:extLst>
          </p:cNvPr>
          <p:cNvSpPr>
            <a:spLocks noGrp="1"/>
          </p:cNvSpPr>
          <p:nvPr>
            <p:ph type="subTitle" idx="1"/>
          </p:nvPr>
        </p:nvSpPr>
        <p:spPr>
          <a:xfrm>
            <a:off x="859536" y="4072045"/>
            <a:ext cx="9875520" cy="1414355"/>
          </a:xfrm>
        </p:spPr>
        <p:txBody>
          <a:bodyPr>
            <a:normAutofit/>
          </a:bodyPr>
          <a:lstStyle/>
          <a:p>
            <a:pPr algn="l"/>
            <a:r>
              <a:rPr lang="en-US" dirty="0">
                <a:solidFill>
                  <a:srgbClr val="FFFFFF"/>
                </a:solidFill>
              </a:rPr>
              <a:t>Peng Xu</a:t>
            </a:r>
          </a:p>
          <a:p>
            <a:pPr algn="l"/>
            <a:r>
              <a:rPr lang="en-US" dirty="0">
                <a:solidFill>
                  <a:srgbClr val="FFFFFF"/>
                </a:solidFill>
              </a:rPr>
              <a:t>May 29, 2025</a:t>
            </a:r>
          </a:p>
        </p:txBody>
      </p:sp>
    </p:spTree>
    <p:extLst>
      <p:ext uri="{BB962C8B-B14F-4D97-AF65-F5344CB8AC3E}">
        <p14:creationId xmlns:p14="http://schemas.microsoft.com/office/powerpoint/2010/main" val="54081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53863E71-E295-0DF0-A410-0C6C2EE6E10F}"/>
              </a:ext>
            </a:extLst>
          </p:cNvPr>
          <p:cNvSpPr/>
          <p:nvPr/>
        </p:nvSpPr>
        <p:spPr>
          <a:xfrm>
            <a:off x="6892235" y="3646144"/>
            <a:ext cx="1469579" cy="633322"/>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E0DFEDF-076D-2DB7-E0BB-528278AD40F7}"/>
              </a:ext>
            </a:extLst>
          </p:cNvPr>
          <p:cNvSpPr/>
          <p:nvPr/>
        </p:nvSpPr>
        <p:spPr>
          <a:xfrm>
            <a:off x="5806661" y="3646144"/>
            <a:ext cx="1060174" cy="633322"/>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5050D-3CE7-A019-C902-FA42EB634F62}"/>
              </a:ext>
            </a:extLst>
          </p:cNvPr>
          <p:cNvSpPr>
            <a:spLocks noGrp="1"/>
          </p:cNvSpPr>
          <p:nvPr>
            <p:ph type="title"/>
          </p:nvPr>
        </p:nvSpPr>
        <p:spPr/>
        <p:txBody>
          <a:bodyPr/>
          <a:lstStyle/>
          <a:p>
            <a:r>
              <a:rPr lang="en-US" dirty="0"/>
              <a:t>Hydrogen Atom: can be solved exactly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3C664E-13B9-129C-C650-10CFE9323305}"/>
                  </a:ext>
                </a:extLst>
              </p:cNvPr>
              <p:cNvSpPr txBox="1"/>
              <p:nvPr/>
            </p:nvSpPr>
            <p:spPr>
              <a:xfrm>
                <a:off x="5053599" y="1806435"/>
                <a:ext cx="2084801" cy="442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𝑇</m:t>
                              </m:r>
                            </m:e>
                          </m:acc>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𝑉</m:t>
                              </m:r>
                            </m:e>
                          </m:acc>
                        </m:e>
                        <m:sub>
                          <m:r>
                            <a:rPr lang="en-US" sz="2800" b="0" i="1" smtClean="0">
                              <a:latin typeface="Cambria Math" panose="02040503050406030204" pitchFamily="18" charset="0"/>
                            </a:rPr>
                            <m:t>1</m:t>
                          </m:r>
                          <m:r>
                            <a:rPr lang="en-US" sz="2800" b="0" i="1" smtClean="0">
                              <a:latin typeface="Cambria Math" panose="02040503050406030204" pitchFamily="18" charset="0"/>
                            </a:rPr>
                            <m:t>𝐴</m:t>
                          </m:r>
                        </m:sub>
                      </m:sSub>
                    </m:oMath>
                  </m:oMathPara>
                </a14:m>
                <a:endParaRPr lang="en-US" sz="2800" dirty="0"/>
              </a:p>
            </p:txBody>
          </p:sp>
        </mc:Choice>
        <mc:Fallback xmlns="">
          <p:sp>
            <p:nvSpPr>
              <p:cNvPr id="5" name="TextBox 4">
                <a:extLst>
                  <a:ext uri="{FF2B5EF4-FFF2-40B4-BE49-F238E27FC236}">
                    <a16:creationId xmlns:a16="http://schemas.microsoft.com/office/drawing/2014/main" id="{D63C664E-13B9-129C-C650-10CFE9323305}"/>
                  </a:ext>
                </a:extLst>
              </p:cNvPr>
              <p:cNvSpPr txBox="1">
                <a:spLocks noRot="1" noChangeAspect="1" noMove="1" noResize="1" noEditPoints="1" noAdjustHandles="1" noChangeArrowheads="1" noChangeShapeType="1" noTextEdit="1"/>
              </p:cNvSpPr>
              <p:nvPr/>
            </p:nvSpPr>
            <p:spPr>
              <a:xfrm>
                <a:off x="5053599" y="1806435"/>
                <a:ext cx="2084801" cy="442429"/>
              </a:xfrm>
              <a:prstGeom prst="rect">
                <a:avLst/>
              </a:prstGeom>
              <a:blipFill>
                <a:blip r:embed="rId2"/>
                <a:stretch>
                  <a:fillRect l="-3614" t="-22222" r="-60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D976F7-3589-2097-4BE8-081C1B81D711}"/>
                  </a:ext>
                </a:extLst>
              </p:cNvPr>
              <p:cNvSpPr txBox="1"/>
              <p:nvPr/>
            </p:nvSpPr>
            <p:spPr>
              <a:xfrm>
                <a:off x="7858897" y="1857218"/>
                <a:ext cx="3377463" cy="391646"/>
              </a:xfrm>
              <a:prstGeom prst="rect">
                <a:avLst/>
              </a:prstGeom>
              <a:noFill/>
            </p:spPr>
            <p:txBody>
              <a:bodyPr wrap="none" rtlCol="0">
                <a:spAutoFit/>
              </a:bodyPr>
              <a:lstStyle/>
              <a:p>
                <a:r>
                  <a:rPr lang="en-US" dirty="0"/>
                  <a:t>Only one electron </a:t>
                </a:r>
                <a:r>
                  <a:rPr lang="en-US" dirty="0">
                    <a:sym typeface="Wingdings" pitchFamily="2" charset="2"/>
                  </a:rPr>
                  <a:t> </a:t>
                </a:r>
                <a:r>
                  <a:rPr lang="en-US" dirty="0"/>
                  <a:t>No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𝑖𝑗</m:t>
                        </m:r>
                      </m:sub>
                    </m:sSub>
                  </m:oMath>
                </a14:m>
                <a:r>
                  <a:rPr lang="en-US" dirty="0"/>
                  <a:t> term</a:t>
                </a:r>
              </a:p>
            </p:txBody>
          </p:sp>
        </mc:Choice>
        <mc:Fallback xmlns="">
          <p:sp>
            <p:nvSpPr>
              <p:cNvPr id="6" name="TextBox 5">
                <a:extLst>
                  <a:ext uri="{FF2B5EF4-FFF2-40B4-BE49-F238E27FC236}">
                    <a16:creationId xmlns:a16="http://schemas.microsoft.com/office/drawing/2014/main" id="{67D976F7-3589-2097-4BE8-081C1B81D711}"/>
                  </a:ext>
                </a:extLst>
              </p:cNvPr>
              <p:cNvSpPr txBox="1">
                <a:spLocks noRot="1" noChangeAspect="1" noMove="1" noResize="1" noEditPoints="1" noAdjustHandles="1" noChangeArrowheads="1" noChangeShapeType="1" noTextEdit="1"/>
              </p:cNvSpPr>
              <p:nvPr/>
            </p:nvSpPr>
            <p:spPr>
              <a:xfrm>
                <a:off x="7858897" y="1857218"/>
                <a:ext cx="3377463" cy="391646"/>
              </a:xfrm>
              <a:prstGeom prst="rect">
                <a:avLst/>
              </a:prstGeom>
              <a:blipFill>
                <a:blip r:embed="rId3"/>
                <a:stretch>
                  <a:fillRect l="-1498" t="-6250" r="-749" b="-1562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B99C4E8-A24F-EED7-7EC2-8BAA1390A200}"/>
              </a:ext>
            </a:extLst>
          </p:cNvPr>
          <p:cNvSpPr txBox="1"/>
          <p:nvPr/>
        </p:nvSpPr>
        <p:spPr>
          <a:xfrm>
            <a:off x="1878227" y="2782669"/>
            <a:ext cx="8192530" cy="646331"/>
          </a:xfrm>
          <a:prstGeom prst="rect">
            <a:avLst/>
          </a:prstGeom>
          <a:noFill/>
        </p:spPr>
        <p:txBody>
          <a:bodyPr wrap="square">
            <a:spAutoFit/>
          </a:bodyPr>
          <a:lstStyle/>
          <a:p>
            <a:r>
              <a:rPr lang="en-US" dirty="0">
                <a:solidFill>
                  <a:schemeClr val="tx1"/>
                </a:solidFill>
                <a:cs typeface="Arial" panose="020B0604020202020204" pitchFamily="34" charset="0"/>
              </a:rPr>
              <a:t>The wave function solution to the </a:t>
            </a:r>
            <a:r>
              <a:rPr lang="en-US" dirty="0"/>
              <a:t>Schrödinger equation</a:t>
            </a:r>
            <a:r>
              <a:rPr lang="en-US" dirty="0">
                <a:solidFill>
                  <a:schemeClr val="tx1"/>
                </a:solidFill>
                <a:cs typeface="Arial" panose="020B0604020202020204" pitchFamily="34" charset="0"/>
              </a:rPr>
              <a:t> for the hydrogen atom defining the orbitals is given by (in </a:t>
            </a:r>
            <a:r>
              <a:rPr lang="en-US" u="sng" dirty="0">
                <a:solidFill>
                  <a:schemeClr val="tx1"/>
                </a:solidFill>
                <a:cs typeface="Arial" panose="020B0604020202020204" pitchFamily="34" charset="0"/>
              </a:rPr>
              <a:t>spherical polar coordinates</a:t>
            </a:r>
            <a:r>
              <a:rPr lang="en-US" dirty="0">
                <a:solidFill>
                  <a:schemeClr val="tx1"/>
                </a:solidFill>
                <a:cs typeface="Arial" panose="020B0604020202020204" pitchFamily="34" charset="0"/>
              </a:rPr>
              <a:t>):</a:t>
            </a:r>
          </a:p>
        </p:txBody>
      </p:sp>
      <p:graphicFrame>
        <p:nvGraphicFramePr>
          <p:cNvPr id="9" name="Object 8">
            <a:extLst>
              <a:ext uri="{FF2B5EF4-FFF2-40B4-BE49-F238E27FC236}">
                <a16:creationId xmlns:a16="http://schemas.microsoft.com/office/drawing/2014/main" id="{726F8893-6B98-DB83-EE3B-77922FC54ECF}"/>
              </a:ext>
            </a:extLst>
          </p:cNvPr>
          <p:cNvGraphicFramePr>
            <a:graphicFrameLocks noChangeAspect="1"/>
          </p:cNvGraphicFramePr>
          <p:nvPr>
            <p:extLst>
              <p:ext uri="{D42A27DB-BD31-4B8C-83A1-F6EECF244321}">
                <p14:modId xmlns:p14="http://schemas.microsoft.com/office/powerpoint/2010/main" val="2292571804"/>
              </p:ext>
            </p:extLst>
          </p:nvPr>
        </p:nvGraphicFramePr>
        <p:xfrm>
          <a:off x="3333170" y="3646144"/>
          <a:ext cx="5003244" cy="633322"/>
        </p:xfrm>
        <a:graphic>
          <a:graphicData uri="http://schemas.openxmlformats.org/presentationml/2006/ole">
            <mc:AlternateContent xmlns:mc="http://schemas.openxmlformats.org/markup-compatibility/2006">
              <mc:Choice xmlns:v="urn:schemas-microsoft-com:vml" Requires="v">
                <p:oleObj name="Equation" r:id="rId4" imgW="2006280" imgH="253800" progId="Equation.DSMT4">
                  <p:embed/>
                </p:oleObj>
              </mc:Choice>
              <mc:Fallback>
                <p:oleObj name="Equation" r:id="rId4" imgW="2006280" imgH="253800" progId="Equation.DSMT4">
                  <p:embed/>
                  <p:pic>
                    <p:nvPicPr>
                      <p:cNvPr id="9" name="Object 8">
                        <a:extLst>
                          <a:ext uri="{FF2B5EF4-FFF2-40B4-BE49-F238E27FC236}">
                            <a16:creationId xmlns:a16="http://schemas.microsoft.com/office/drawing/2014/main" id="{726F8893-6B98-DB83-EE3B-77922FC54ECF}"/>
                          </a:ext>
                        </a:extLst>
                      </p:cNvPr>
                      <p:cNvPicPr/>
                      <p:nvPr/>
                    </p:nvPicPr>
                    <p:blipFill>
                      <a:blip r:embed="rId5"/>
                      <a:stretch>
                        <a:fillRect/>
                      </a:stretch>
                    </p:blipFill>
                    <p:spPr>
                      <a:xfrm>
                        <a:off x="3333170" y="3646144"/>
                        <a:ext cx="5003244" cy="633322"/>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D7AB13FD-3174-5952-05F4-DF9C199424B7}"/>
              </a:ext>
            </a:extLst>
          </p:cNvPr>
          <p:cNvSpPr txBox="1"/>
          <p:nvPr/>
        </p:nvSpPr>
        <p:spPr>
          <a:xfrm>
            <a:off x="1215397" y="5088411"/>
            <a:ext cx="5651438" cy="1477328"/>
          </a:xfrm>
          <a:prstGeom prst="rect">
            <a:avLst/>
          </a:prstGeom>
          <a:noFill/>
        </p:spPr>
        <p:txBody>
          <a:bodyPr wrap="square" rtlCol="0">
            <a:spAutoFit/>
          </a:bodyPr>
          <a:lstStyle/>
          <a:p>
            <a:r>
              <a:rPr lang="en-US" i="1" dirty="0"/>
              <a:t>n</a:t>
            </a:r>
            <a:r>
              <a:rPr lang="en-US" dirty="0"/>
              <a:t>=1,2,3… </a:t>
            </a:r>
            <a:r>
              <a:rPr lang="en-US" dirty="0">
                <a:solidFill>
                  <a:srgbClr val="0070C0"/>
                </a:solidFill>
              </a:rPr>
              <a:t>Principal quantum number</a:t>
            </a:r>
          </a:p>
          <a:p>
            <a:r>
              <a:rPr lang="en-US" i="1" dirty="0"/>
              <a:t>l</a:t>
            </a:r>
            <a:r>
              <a:rPr lang="en-US" dirty="0"/>
              <a:t>=0,1,2…</a:t>
            </a:r>
            <a:r>
              <a:rPr lang="en-US" i="1" dirty="0"/>
              <a:t>n</a:t>
            </a:r>
            <a:r>
              <a:rPr lang="en-US" dirty="0"/>
              <a:t>-1 </a:t>
            </a:r>
            <a:r>
              <a:rPr lang="en-US" dirty="0">
                <a:solidFill>
                  <a:srgbClr val="0070C0"/>
                </a:solidFill>
              </a:rPr>
              <a:t>Angular quantum number</a:t>
            </a:r>
          </a:p>
          <a:p>
            <a:r>
              <a:rPr lang="en-US" dirty="0"/>
              <a:t>|m|≤</a:t>
            </a:r>
            <a:r>
              <a:rPr lang="en-US" i="1" dirty="0"/>
              <a:t>l     </a:t>
            </a:r>
            <a:r>
              <a:rPr lang="en-US" dirty="0">
                <a:solidFill>
                  <a:srgbClr val="0070C0"/>
                </a:solidFill>
              </a:rPr>
              <a:t>Magnetic quantum number</a:t>
            </a:r>
          </a:p>
          <a:p>
            <a:r>
              <a:rPr lang="en-US" dirty="0"/>
              <a:t>R determines the size/extent of the wave function</a:t>
            </a:r>
          </a:p>
          <a:p>
            <a:r>
              <a:rPr lang="en-US" dirty="0"/>
              <a:t>Y determines the shape: s, p, d, …</a:t>
            </a:r>
          </a:p>
        </p:txBody>
      </p:sp>
      <p:pic>
        <p:nvPicPr>
          <p:cNvPr id="11" name="Picture 10">
            <a:extLst>
              <a:ext uri="{FF2B5EF4-FFF2-40B4-BE49-F238E27FC236}">
                <a16:creationId xmlns:a16="http://schemas.microsoft.com/office/drawing/2014/main" id="{27F10969-B10B-5F67-B181-9328A5F070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143" t="28540" r="25571" b="95"/>
          <a:stretch/>
        </p:blipFill>
        <p:spPr>
          <a:xfrm>
            <a:off x="9789275" y="4202313"/>
            <a:ext cx="2041259" cy="1850302"/>
          </a:xfrm>
          <a:prstGeom prst="rect">
            <a:avLst/>
          </a:prstGeom>
        </p:spPr>
      </p:pic>
      <p:sp>
        <p:nvSpPr>
          <p:cNvPr id="15" name="TextBox 14">
            <a:extLst>
              <a:ext uri="{FF2B5EF4-FFF2-40B4-BE49-F238E27FC236}">
                <a16:creationId xmlns:a16="http://schemas.microsoft.com/office/drawing/2014/main" id="{19665EF9-6382-6D0F-AB1B-05C9A3130C3D}"/>
              </a:ext>
            </a:extLst>
          </p:cNvPr>
          <p:cNvSpPr txBox="1"/>
          <p:nvPr/>
        </p:nvSpPr>
        <p:spPr>
          <a:xfrm>
            <a:off x="4645516" y="4520981"/>
            <a:ext cx="1691232" cy="369332"/>
          </a:xfrm>
          <a:prstGeom prst="rect">
            <a:avLst/>
          </a:prstGeom>
          <a:noFill/>
        </p:spPr>
        <p:txBody>
          <a:bodyPr wrap="none" rtlCol="0">
            <a:spAutoFit/>
          </a:bodyPr>
          <a:lstStyle/>
          <a:p>
            <a:r>
              <a:rPr lang="en-US" dirty="0"/>
              <a:t>Radial function</a:t>
            </a:r>
          </a:p>
        </p:txBody>
      </p:sp>
      <p:sp>
        <p:nvSpPr>
          <p:cNvPr id="16" name="TextBox 15">
            <a:extLst>
              <a:ext uri="{FF2B5EF4-FFF2-40B4-BE49-F238E27FC236}">
                <a16:creationId xmlns:a16="http://schemas.microsoft.com/office/drawing/2014/main" id="{2AB1CC35-17A5-DDF1-F93E-2BAC89976AAC}"/>
              </a:ext>
            </a:extLst>
          </p:cNvPr>
          <p:cNvSpPr txBox="1"/>
          <p:nvPr/>
        </p:nvSpPr>
        <p:spPr>
          <a:xfrm>
            <a:off x="7396413" y="4534494"/>
            <a:ext cx="2239972" cy="369332"/>
          </a:xfrm>
          <a:prstGeom prst="rect">
            <a:avLst/>
          </a:prstGeom>
          <a:noFill/>
        </p:spPr>
        <p:txBody>
          <a:bodyPr wrap="none" rtlCol="0">
            <a:spAutoFit/>
          </a:bodyPr>
          <a:lstStyle/>
          <a:p>
            <a:r>
              <a:rPr lang="en-US" dirty="0"/>
              <a:t>Spherical harmonics</a:t>
            </a:r>
          </a:p>
        </p:txBody>
      </p:sp>
      <p:cxnSp>
        <p:nvCxnSpPr>
          <p:cNvPr id="18" name="Straight Arrow Connector 17">
            <a:extLst>
              <a:ext uri="{FF2B5EF4-FFF2-40B4-BE49-F238E27FC236}">
                <a16:creationId xmlns:a16="http://schemas.microsoft.com/office/drawing/2014/main" id="{1AF0411C-3B8F-CD24-D27A-C3C93BBE11C9}"/>
              </a:ext>
            </a:extLst>
          </p:cNvPr>
          <p:cNvCxnSpPr>
            <a:stCxn id="12" idx="2"/>
            <a:endCxn id="15" idx="0"/>
          </p:cNvCxnSpPr>
          <p:nvPr/>
        </p:nvCxnSpPr>
        <p:spPr>
          <a:xfrm flipH="1">
            <a:off x="5491132" y="4279466"/>
            <a:ext cx="845616" cy="241515"/>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562E2BD-6A7E-D8A4-2044-8137DD3E330E}"/>
              </a:ext>
            </a:extLst>
          </p:cNvPr>
          <p:cNvCxnSpPr>
            <a:stCxn id="13" idx="2"/>
            <a:endCxn id="16" idx="0"/>
          </p:cNvCxnSpPr>
          <p:nvPr/>
        </p:nvCxnSpPr>
        <p:spPr>
          <a:xfrm>
            <a:off x="7627025" y="4279466"/>
            <a:ext cx="889374" cy="255028"/>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1848077-9CCC-38F9-39E3-436CFF168B48}"/>
              </a:ext>
            </a:extLst>
          </p:cNvPr>
          <p:cNvSpPr txBox="1"/>
          <p:nvPr/>
        </p:nvSpPr>
        <p:spPr>
          <a:xfrm>
            <a:off x="1373505" y="3778139"/>
            <a:ext cx="1620893" cy="369332"/>
          </a:xfrm>
          <a:prstGeom prst="rect">
            <a:avLst/>
          </a:prstGeom>
          <a:noFill/>
        </p:spPr>
        <p:txBody>
          <a:bodyPr wrap="none" rtlCol="0">
            <a:spAutoFit/>
          </a:bodyPr>
          <a:lstStyle/>
          <a:p>
            <a:r>
              <a:rPr lang="en-US" dirty="0"/>
              <a:t>Eigenfunction:</a:t>
            </a:r>
          </a:p>
        </p:txBody>
      </p:sp>
    </p:spTree>
    <p:extLst>
      <p:ext uri="{BB962C8B-B14F-4D97-AF65-F5344CB8AC3E}">
        <p14:creationId xmlns:p14="http://schemas.microsoft.com/office/powerpoint/2010/main" val="680137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4717-934A-DF0E-C80A-083782A9134B}"/>
              </a:ext>
            </a:extLst>
          </p:cNvPr>
          <p:cNvSpPr>
            <a:spLocks noGrp="1"/>
          </p:cNvSpPr>
          <p:nvPr>
            <p:ph type="title"/>
          </p:nvPr>
        </p:nvSpPr>
        <p:spPr/>
        <p:txBody>
          <a:bodyPr/>
          <a:lstStyle/>
          <a:p>
            <a:r>
              <a:rPr lang="en-US" dirty="0"/>
              <a:t>Radial Function and Spherical Harmonics</a:t>
            </a:r>
          </a:p>
        </p:txBody>
      </p:sp>
      <p:pic>
        <p:nvPicPr>
          <p:cNvPr id="3" name="Picture 2">
            <a:extLst>
              <a:ext uri="{FF2B5EF4-FFF2-40B4-BE49-F238E27FC236}">
                <a16:creationId xmlns:a16="http://schemas.microsoft.com/office/drawing/2014/main" id="{DFF50716-5295-1610-5720-D708F613D43F}"/>
              </a:ext>
            </a:extLst>
          </p:cNvPr>
          <p:cNvPicPr>
            <a:picLocks noChangeAspect="1"/>
          </p:cNvPicPr>
          <p:nvPr/>
        </p:nvPicPr>
        <p:blipFill rotWithShape="1">
          <a:blip r:embed="rId2">
            <a:extLst>
              <a:ext uri="{28A0092B-C50C-407E-A947-70E740481C1C}">
                <a14:useLocalDpi xmlns:a14="http://schemas.microsoft.com/office/drawing/2010/main" val="0"/>
              </a:ext>
            </a:extLst>
          </a:blip>
          <a:srcRect l="23429" t="11016" r="23714" b="14064"/>
          <a:stretch/>
        </p:blipFill>
        <p:spPr>
          <a:xfrm>
            <a:off x="636105" y="1766888"/>
            <a:ext cx="5331097" cy="4250470"/>
          </a:xfrm>
          <a:prstGeom prst="rect">
            <a:avLst/>
          </a:prstGeom>
        </p:spPr>
      </p:pic>
      <p:pic>
        <p:nvPicPr>
          <p:cNvPr id="4" name="Picture 3">
            <a:extLst>
              <a:ext uri="{FF2B5EF4-FFF2-40B4-BE49-F238E27FC236}">
                <a16:creationId xmlns:a16="http://schemas.microsoft.com/office/drawing/2014/main" id="{97842E7A-B7E9-BCB2-2A43-457A3610FEA3}"/>
              </a:ext>
            </a:extLst>
          </p:cNvPr>
          <p:cNvPicPr/>
          <p:nvPr/>
        </p:nvPicPr>
        <p:blipFill rotWithShape="1">
          <a:blip r:embed="rId3"/>
          <a:srcRect l="1073" t="15794" r="55754" b="1186"/>
          <a:stretch/>
        </p:blipFill>
        <p:spPr>
          <a:xfrm>
            <a:off x="7784547" y="1690688"/>
            <a:ext cx="2451100" cy="4445000"/>
          </a:xfrm>
          <a:prstGeom prst="rect">
            <a:avLst/>
          </a:prstGeom>
        </p:spPr>
      </p:pic>
      <p:sp>
        <p:nvSpPr>
          <p:cNvPr id="5" name="TextBox 4">
            <a:extLst>
              <a:ext uri="{FF2B5EF4-FFF2-40B4-BE49-F238E27FC236}">
                <a16:creationId xmlns:a16="http://schemas.microsoft.com/office/drawing/2014/main" id="{400D3015-6A62-E651-043F-07A1B20AF793}"/>
              </a:ext>
            </a:extLst>
          </p:cNvPr>
          <p:cNvSpPr txBox="1"/>
          <p:nvPr/>
        </p:nvSpPr>
        <p:spPr>
          <a:xfrm>
            <a:off x="1423208" y="6135688"/>
            <a:ext cx="2888166" cy="369332"/>
          </a:xfrm>
          <a:prstGeom prst="rect">
            <a:avLst/>
          </a:prstGeom>
          <a:noFill/>
        </p:spPr>
        <p:txBody>
          <a:bodyPr wrap="square" rtlCol="0">
            <a:spAutoFit/>
          </a:bodyPr>
          <a:lstStyle/>
          <a:p>
            <a:r>
              <a:rPr lang="en-US" dirty="0"/>
              <a:t>Note: a</a:t>
            </a:r>
            <a:r>
              <a:rPr lang="en-US" baseline="-25000" dirty="0"/>
              <a:t>0</a:t>
            </a:r>
            <a:r>
              <a:rPr lang="en-US" dirty="0"/>
              <a:t> = 1 in atomic units</a:t>
            </a:r>
          </a:p>
        </p:txBody>
      </p:sp>
    </p:spTree>
    <p:extLst>
      <p:ext uri="{BB962C8B-B14F-4D97-AF65-F5344CB8AC3E}">
        <p14:creationId xmlns:p14="http://schemas.microsoft.com/office/powerpoint/2010/main" val="3487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6B39-4CA5-F229-B8E2-7FEBCA67571D}"/>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Atomic Orbitals: One-Electron Wave Functions</a:t>
            </a:r>
          </a:p>
        </p:txBody>
      </p:sp>
      <p:sp>
        <p:nvSpPr>
          <p:cNvPr id="3" name="TextBox 2">
            <a:extLst>
              <a:ext uri="{FF2B5EF4-FFF2-40B4-BE49-F238E27FC236}">
                <a16:creationId xmlns:a16="http://schemas.microsoft.com/office/drawing/2014/main" id="{6F7A0534-490A-4040-F701-2348F5E765B5}"/>
              </a:ext>
            </a:extLst>
          </p:cNvPr>
          <p:cNvSpPr txBox="1"/>
          <p:nvPr/>
        </p:nvSpPr>
        <p:spPr>
          <a:xfrm>
            <a:off x="342901" y="2533476"/>
            <a:ext cx="3989614" cy="3447832"/>
          </a:xfrm>
          <a:prstGeom prst="rect">
            <a:avLst/>
          </a:prstGeom>
        </p:spPr>
        <p:txBody>
          <a:bodyPr vert="horz" lIns="91440" tIns="45720" rIns="91440" bIns="45720" rtlCol="0" anchor="t">
            <a:normAutofit/>
          </a:bodyPr>
          <a:lstStyle/>
          <a:p>
            <a:pPr marL="342900" indent="-342900">
              <a:lnSpc>
                <a:spcPct val="90000"/>
              </a:lnSpc>
              <a:spcAft>
                <a:spcPts val="600"/>
              </a:spcAft>
              <a:buFont typeface="Arial" panose="020B0604020202020204" pitchFamily="34" charset="0"/>
              <a:buChar char="•"/>
            </a:pPr>
            <a:r>
              <a:rPr lang="en-US" sz="2000" dirty="0"/>
              <a:t>One-electron wave function solution to the Schrödinger equation for a single electron</a:t>
            </a:r>
          </a:p>
          <a:p>
            <a:pPr marL="342900" indent="-342900">
              <a:lnSpc>
                <a:spcPct val="90000"/>
              </a:lnSpc>
              <a:spcAft>
                <a:spcPts val="600"/>
              </a:spcAft>
              <a:buFont typeface="Arial" panose="020B0604020202020204" pitchFamily="34" charset="0"/>
              <a:buChar char="•"/>
            </a:pPr>
            <a:r>
              <a:rPr lang="en-US" sz="2000" dirty="0"/>
              <a:t>energy, shape, and orientation of an electron’s “probability cloud”</a:t>
            </a:r>
          </a:p>
          <a:p>
            <a:pPr marL="342900" indent="-342900">
              <a:lnSpc>
                <a:spcPct val="90000"/>
              </a:lnSpc>
              <a:spcAft>
                <a:spcPts val="600"/>
              </a:spcAft>
              <a:buFont typeface="Arial" panose="020B0604020202020204" pitchFamily="34" charset="0"/>
              <a:buChar char="•"/>
            </a:pPr>
            <a:r>
              <a:rPr lang="en-US" sz="2000" dirty="0">
                <a:solidFill>
                  <a:schemeClr val="tx1"/>
                </a:solidFill>
                <a:cs typeface="Arial" panose="020B0604020202020204" pitchFamily="34" charset="0"/>
              </a:rPr>
              <a:t>Spherical harmonics are complex. In order to work with real functions, we take linear combinations of the complex spherical harmonics.</a:t>
            </a:r>
          </a:p>
          <a:p>
            <a:pPr indent="-228600">
              <a:lnSpc>
                <a:spcPct val="90000"/>
              </a:lnSpc>
              <a:spcAft>
                <a:spcPts val="600"/>
              </a:spcAft>
              <a:buFont typeface="Arial" panose="020B0604020202020204" pitchFamily="34" charset="0"/>
              <a:buChar char="•"/>
            </a:pPr>
            <a:endParaRPr lang="en-US" sz="2000" dirty="0"/>
          </a:p>
        </p:txBody>
      </p:sp>
      <p:pic>
        <p:nvPicPr>
          <p:cNvPr id="4" name="Picture 3" descr="A diagram of different colored circles&#10;&#10;AI-generated content may be incorrect.">
            <a:extLst>
              <a:ext uri="{FF2B5EF4-FFF2-40B4-BE49-F238E27FC236}">
                <a16:creationId xmlns:a16="http://schemas.microsoft.com/office/drawing/2014/main" id="{737D348D-4E15-9A05-0474-2C06CEE408C3}"/>
              </a:ext>
            </a:extLst>
          </p:cNvPr>
          <p:cNvPicPr>
            <a:picLocks noChangeAspect="1"/>
          </p:cNvPicPr>
          <p:nvPr/>
        </p:nvPicPr>
        <p:blipFill rotWithShape="1">
          <a:blip r:embed="rId2">
            <a:extLst>
              <a:ext uri="{28A0092B-C50C-407E-A947-70E740481C1C}">
                <a14:useLocalDpi xmlns:a14="http://schemas.microsoft.com/office/drawing/2010/main" val="0"/>
              </a:ext>
            </a:extLst>
          </a:blip>
          <a:srcRect l="15833" t="8519" r="19722" b="3086"/>
          <a:stretch/>
        </p:blipFill>
        <p:spPr>
          <a:xfrm>
            <a:off x="4657472" y="968822"/>
            <a:ext cx="6389346" cy="4929665"/>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DD0FD0A-EFE3-8506-7A89-6D56C7D98CB1}"/>
              </a:ext>
            </a:extLst>
          </p:cNvPr>
          <p:cNvSpPr txBox="1"/>
          <p:nvPr/>
        </p:nvSpPr>
        <p:spPr>
          <a:xfrm>
            <a:off x="10856334" y="1549492"/>
            <a:ext cx="1516565" cy="369332"/>
          </a:xfrm>
          <a:prstGeom prst="rect">
            <a:avLst/>
          </a:prstGeom>
          <a:noFill/>
        </p:spPr>
        <p:txBody>
          <a:bodyPr wrap="square" rtlCol="0">
            <a:spAutoFit/>
          </a:bodyPr>
          <a:lstStyle/>
          <a:p>
            <a:r>
              <a:rPr lang="en-US" dirty="0"/>
              <a:t>s orbital</a:t>
            </a:r>
          </a:p>
        </p:txBody>
      </p:sp>
      <p:sp>
        <p:nvSpPr>
          <p:cNvPr id="6" name="TextBox 5">
            <a:extLst>
              <a:ext uri="{FF2B5EF4-FFF2-40B4-BE49-F238E27FC236}">
                <a16:creationId xmlns:a16="http://schemas.microsoft.com/office/drawing/2014/main" id="{572DDCD7-0373-2629-377E-CFB2CF4C83FE}"/>
              </a:ext>
            </a:extLst>
          </p:cNvPr>
          <p:cNvSpPr txBox="1"/>
          <p:nvPr/>
        </p:nvSpPr>
        <p:spPr>
          <a:xfrm>
            <a:off x="10856334" y="2961115"/>
            <a:ext cx="1516565" cy="369332"/>
          </a:xfrm>
          <a:prstGeom prst="rect">
            <a:avLst/>
          </a:prstGeom>
          <a:noFill/>
        </p:spPr>
        <p:txBody>
          <a:bodyPr wrap="square" rtlCol="0">
            <a:spAutoFit/>
          </a:bodyPr>
          <a:lstStyle/>
          <a:p>
            <a:r>
              <a:rPr lang="en-US" dirty="0"/>
              <a:t>p orbitals</a:t>
            </a:r>
          </a:p>
        </p:txBody>
      </p:sp>
      <p:sp>
        <p:nvSpPr>
          <p:cNvPr id="7" name="TextBox 6">
            <a:extLst>
              <a:ext uri="{FF2B5EF4-FFF2-40B4-BE49-F238E27FC236}">
                <a16:creationId xmlns:a16="http://schemas.microsoft.com/office/drawing/2014/main" id="{5D800CC1-ED74-F736-A1EF-48630164D197}"/>
              </a:ext>
            </a:extLst>
          </p:cNvPr>
          <p:cNvSpPr txBox="1"/>
          <p:nvPr/>
        </p:nvSpPr>
        <p:spPr>
          <a:xfrm>
            <a:off x="10856335" y="4595901"/>
            <a:ext cx="1516565" cy="369332"/>
          </a:xfrm>
          <a:prstGeom prst="rect">
            <a:avLst/>
          </a:prstGeom>
          <a:noFill/>
        </p:spPr>
        <p:txBody>
          <a:bodyPr wrap="square" rtlCol="0">
            <a:spAutoFit/>
          </a:bodyPr>
          <a:lstStyle/>
          <a:p>
            <a:r>
              <a:rPr lang="en-US" dirty="0"/>
              <a:t>d orbitals</a:t>
            </a:r>
          </a:p>
        </p:txBody>
      </p:sp>
      <p:graphicFrame>
        <p:nvGraphicFramePr>
          <p:cNvPr id="8" name="Object 7">
            <a:extLst>
              <a:ext uri="{FF2B5EF4-FFF2-40B4-BE49-F238E27FC236}">
                <a16:creationId xmlns:a16="http://schemas.microsoft.com/office/drawing/2014/main" id="{BB7C3972-CEAA-CB13-506C-0E74D834D14C}"/>
              </a:ext>
            </a:extLst>
          </p:cNvPr>
          <p:cNvGraphicFramePr>
            <a:graphicFrameLocks noChangeAspect="1"/>
          </p:cNvGraphicFramePr>
          <p:nvPr>
            <p:extLst>
              <p:ext uri="{D42A27DB-BD31-4B8C-83A1-F6EECF244321}">
                <p14:modId xmlns:p14="http://schemas.microsoft.com/office/powerpoint/2010/main" val="2519174879"/>
              </p:ext>
            </p:extLst>
          </p:nvPr>
        </p:nvGraphicFramePr>
        <p:xfrm>
          <a:off x="6380406" y="6221449"/>
          <a:ext cx="3451548" cy="436904"/>
        </p:xfrm>
        <a:graphic>
          <a:graphicData uri="http://schemas.openxmlformats.org/presentationml/2006/ole">
            <mc:AlternateContent xmlns:mc="http://schemas.openxmlformats.org/markup-compatibility/2006">
              <mc:Choice xmlns:v="urn:schemas-microsoft-com:vml" Requires="v">
                <p:oleObj name="Equation" r:id="rId3" imgW="2006280" imgH="253800" progId="Equation.DSMT4">
                  <p:embed/>
                </p:oleObj>
              </mc:Choice>
              <mc:Fallback>
                <p:oleObj name="Equation" r:id="rId3" imgW="2006280" imgH="253800" progId="Equation.DSMT4">
                  <p:embed/>
                  <p:pic>
                    <p:nvPicPr>
                      <p:cNvPr id="8" name="Object 7">
                        <a:extLst>
                          <a:ext uri="{FF2B5EF4-FFF2-40B4-BE49-F238E27FC236}">
                            <a16:creationId xmlns:a16="http://schemas.microsoft.com/office/drawing/2014/main" id="{BB7C3972-CEAA-CB13-506C-0E74D834D14C}"/>
                          </a:ext>
                        </a:extLst>
                      </p:cNvPr>
                      <p:cNvPicPr/>
                      <p:nvPr/>
                    </p:nvPicPr>
                    <p:blipFill>
                      <a:blip r:embed="rId4"/>
                      <a:stretch>
                        <a:fillRect/>
                      </a:stretch>
                    </p:blipFill>
                    <p:spPr>
                      <a:xfrm>
                        <a:off x="6380406" y="6221449"/>
                        <a:ext cx="3451548" cy="436904"/>
                      </a:xfrm>
                      <a:prstGeom prst="rect">
                        <a:avLst/>
                      </a:prstGeom>
                    </p:spPr>
                  </p:pic>
                </p:oleObj>
              </mc:Fallback>
            </mc:AlternateContent>
          </a:graphicData>
        </a:graphic>
      </p:graphicFrame>
    </p:spTree>
    <p:extLst>
      <p:ext uri="{BB962C8B-B14F-4D97-AF65-F5344CB8AC3E}">
        <p14:creationId xmlns:p14="http://schemas.microsoft.com/office/powerpoint/2010/main" val="250508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5BCB-3E0B-0E00-9BB6-17CD684F3EE6}"/>
              </a:ext>
            </a:extLst>
          </p:cNvPr>
          <p:cNvSpPr>
            <a:spLocks noGrp="1"/>
          </p:cNvSpPr>
          <p:nvPr>
            <p:ph type="title"/>
          </p:nvPr>
        </p:nvSpPr>
        <p:spPr/>
        <p:txBody>
          <a:bodyPr/>
          <a:lstStyle/>
          <a:p>
            <a:r>
              <a:rPr lang="en-US" dirty="0"/>
              <a:t>Hydrogen Atom Energy Levels</a:t>
            </a:r>
          </a:p>
        </p:txBody>
      </p:sp>
      <p:sp>
        <p:nvSpPr>
          <p:cNvPr id="4" name="Content Placeholder 2">
            <a:extLst>
              <a:ext uri="{FF2B5EF4-FFF2-40B4-BE49-F238E27FC236}">
                <a16:creationId xmlns:a16="http://schemas.microsoft.com/office/drawing/2014/main" id="{4D2D99E3-A28E-FB95-3E41-450B1D2B3FBF}"/>
              </a:ext>
            </a:extLst>
          </p:cNvPr>
          <p:cNvSpPr txBox="1">
            <a:spLocks/>
          </p:cNvSpPr>
          <p:nvPr/>
        </p:nvSpPr>
        <p:spPr>
          <a:xfrm>
            <a:off x="975358" y="1709892"/>
            <a:ext cx="7825741" cy="41486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cs typeface="Arial" panose="020B0604020202020204" pitchFamily="34" charset="0"/>
              </a:rPr>
              <a:t>In </a:t>
            </a:r>
            <a:r>
              <a:rPr lang="en-US" dirty="0">
                <a:solidFill>
                  <a:srgbClr val="0070C0"/>
                </a:solidFill>
                <a:cs typeface="Arial" panose="020B0604020202020204" pitchFamily="34" charset="0"/>
              </a:rPr>
              <a:t>SI units</a:t>
            </a:r>
            <a:r>
              <a:rPr lang="en-US" dirty="0">
                <a:solidFill>
                  <a:schemeClr val="tx1"/>
                </a:solidFill>
                <a:cs typeface="Arial" panose="020B0604020202020204" pitchFamily="34" charset="0"/>
              </a:rPr>
              <a:t>, The energy levels of the hydrogen atom are given by:</a:t>
            </a:r>
          </a:p>
        </p:txBody>
      </p:sp>
      <p:sp>
        <p:nvSpPr>
          <p:cNvPr id="5" name="TextBox 4">
            <a:extLst>
              <a:ext uri="{FF2B5EF4-FFF2-40B4-BE49-F238E27FC236}">
                <a16:creationId xmlns:a16="http://schemas.microsoft.com/office/drawing/2014/main" id="{5D535E8C-D1A4-DC0E-5854-A252B6375274}"/>
              </a:ext>
            </a:extLst>
          </p:cNvPr>
          <p:cNvSpPr txBox="1"/>
          <p:nvPr/>
        </p:nvSpPr>
        <p:spPr>
          <a:xfrm>
            <a:off x="5053329" y="2236679"/>
            <a:ext cx="4865371" cy="1754326"/>
          </a:xfrm>
          <a:prstGeom prst="rect">
            <a:avLst/>
          </a:prstGeom>
          <a:noFill/>
        </p:spPr>
        <p:txBody>
          <a:bodyPr wrap="square" rtlCol="0">
            <a:spAutoFit/>
          </a:bodyPr>
          <a:lstStyle/>
          <a:p>
            <a:r>
              <a:rPr lang="en-US" i="1" dirty="0"/>
              <a:t>Z</a:t>
            </a:r>
            <a:r>
              <a:rPr lang="en-US" dirty="0"/>
              <a:t>= Number of protons in the nucleus</a:t>
            </a:r>
          </a:p>
          <a:p>
            <a:r>
              <a:rPr lang="en-US" i="1" dirty="0"/>
              <a:t>µ</a:t>
            </a:r>
            <a:r>
              <a:rPr lang="en-US" dirty="0"/>
              <a:t>= reduced mass (kg): </a:t>
            </a:r>
            <a:r>
              <a:rPr lang="en-US" dirty="0" err="1"/>
              <a:t>m</a:t>
            </a:r>
            <a:r>
              <a:rPr lang="en-US" baseline="-25000" dirty="0" err="1"/>
              <a:t>e</a:t>
            </a:r>
            <a:r>
              <a:rPr lang="en-US" dirty="0" err="1"/>
              <a:t>m</a:t>
            </a:r>
            <a:r>
              <a:rPr lang="en-US" baseline="-25000" dirty="0" err="1"/>
              <a:t>p</a:t>
            </a:r>
            <a:r>
              <a:rPr lang="en-US" dirty="0"/>
              <a:t>/(</a:t>
            </a:r>
            <a:r>
              <a:rPr lang="en-US" dirty="0" err="1"/>
              <a:t>m</a:t>
            </a:r>
            <a:r>
              <a:rPr lang="en-US" baseline="-25000" dirty="0" err="1"/>
              <a:t>e</a:t>
            </a:r>
            <a:r>
              <a:rPr lang="en-US" dirty="0" err="1"/>
              <a:t>+m</a:t>
            </a:r>
            <a:r>
              <a:rPr lang="en-US" baseline="-25000" dirty="0" err="1"/>
              <a:t>p</a:t>
            </a:r>
            <a:r>
              <a:rPr lang="en-US" dirty="0"/>
              <a:t>)</a:t>
            </a:r>
          </a:p>
          <a:p>
            <a:r>
              <a:rPr lang="en-US" i="1" dirty="0"/>
              <a:t>e</a:t>
            </a:r>
            <a:r>
              <a:rPr lang="en-US" dirty="0"/>
              <a:t>= charge of the proton (C)</a:t>
            </a:r>
          </a:p>
          <a:p>
            <a:r>
              <a:rPr lang="en-US" i="1" dirty="0"/>
              <a:t>n</a:t>
            </a:r>
            <a:r>
              <a:rPr lang="en-US" dirty="0"/>
              <a:t>= principal quantum number</a:t>
            </a:r>
          </a:p>
          <a:p>
            <a:r>
              <a:rPr lang="en-US" i="1" dirty="0"/>
              <a:t>h</a:t>
            </a:r>
            <a:r>
              <a:rPr lang="en-US" dirty="0"/>
              <a:t>= Plank’s constant (J.s)</a:t>
            </a:r>
          </a:p>
          <a:p>
            <a:r>
              <a:rPr lang="el-GR" i="1" dirty="0">
                <a:latin typeface="Times New Roman" panose="02020603050405020304" pitchFamily="18" charset="0"/>
                <a:cs typeface="Times New Roman" panose="02020603050405020304" pitchFamily="18" charset="0"/>
              </a:rPr>
              <a:t>ε</a:t>
            </a:r>
            <a:r>
              <a:rPr lang="en-US" i="1"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=permittivity (C</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.N</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.m</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endParaRPr lang="en-US" dirty="0"/>
          </a:p>
        </p:txBody>
      </p:sp>
      <p:sp>
        <p:nvSpPr>
          <p:cNvPr id="6" name="Content Placeholder 2">
            <a:extLst>
              <a:ext uri="{FF2B5EF4-FFF2-40B4-BE49-F238E27FC236}">
                <a16:creationId xmlns:a16="http://schemas.microsoft.com/office/drawing/2014/main" id="{9C870A49-D43F-7BE9-DBA1-5ED2F9E98394}"/>
              </a:ext>
            </a:extLst>
          </p:cNvPr>
          <p:cNvSpPr txBox="1">
            <a:spLocks/>
          </p:cNvSpPr>
          <p:nvPr/>
        </p:nvSpPr>
        <p:spPr>
          <a:xfrm>
            <a:off x="975358" y="4463080"/>
            <a:ext cx="7825741" cy="41486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cs typeface="Arial" panose="020B0604020202020204" pitchFamily="34" charset="0"/>
              </a:rPr>
              <a:t>In </a:t>
            </a:r>
            <a:r>
              <a:rPr lang="en-US" dirty="0">
                <a:solidFill>
                  <a:srgbClr val="0070C0"/>
                </a:solidFill>
                <a:cs typeface="Arial" panose="020B0604020202020204" pitchFamily="34" charset="0"/>
              </a:rPr>
              <a:t>atomic</a:t>
            </a:r>
            <a:r>
              <a:rPr lang="en-US" dirty="0">
                <a:solidFill>
                  <a:schemeClr val="tx1"/>
                </a:solidFill>
                <a:cs typeface="Arial" panose="020B0604020202020204" pitchFamily="34" charset="0"/>
              </a:rPr>
              <a:t> units, the energy levels of the hydrogen atom are given by:</a:t>
            </a:r>
          </a:p>
        </p:txBody>
      </p:sp>
      <p:sp>
        <p:nvSpPr>
          <p:cNvPr id="8" name="TextBox 7">
            <a:extLst>
              <a:ext uri="{FF2B5EF4-FFF2-40B4-BE49-F238E27FC236}">
                <a16:creationId xmlns:a16="http://schemas.microsoft.com/office/drawing/2014/main" id="{E9969840-A871-E1B3-5F91-090604E43F58}"/>
              </a:ext>
            </a:extLst>
          </p:cNvPr>
          <p:cNvSpPr txBox="1"/>
          <p:nvPr/>
        </p:nvSpPr>
        <p:spPr>
          <a:xfrm>
            <a:off x="3429000" y="5575955"/>
            <a:ext cx="8763000" cy="923330"/>
          </a:xfrm>
          <a:prstGeom prst="rect">
            <a:avLst/>
          </a:prstGeom>
          <a:noFill/>
        </p:spPr>
        <p:txBody>
          <a:bodyPr wrap="square" rtlCol="0">
            <a:spAutoFit/>
          </a:bodyPr>
          <a:lstStyle/>
          <a:p>
            <a:r>
              <a:rPr lang="en-US" u="sng" dirty="0"/>
              <a:t>Note:</a:t>
            </a:r>
            <a:r>
              <a:rPr lang="en-US" dirty="0"/>
              <a:t> The energy depends on </a:t>
            </a:r>
            <a:r>
              <a:rPr lang="en-US" i="1" dirty="0">
                <a:solidFill>
                  <a:srgbClr val="FF0000"/>
                </a:solidFill>
              </a:rPr>
              <a:t>n</a:t>
            </a:r>
            <a:r>
              <a:rPr lang="en-US" dirty="0">
                <a:solidFill>
                  <a:srgbClr val="FF0000"/>
                </a:solidFill>
              </a:rPr>
              <a:t> only</a:t>
            </a:r>
            <a:r>
              <a:rPr lang="en-US" dirty="0"/>
              <a:t>. Not on </a:t>
            </a:r>
            <a:r>
              <a:rPr lang="en-US" i="1" dirty="0"/>
              <a:t>l </a:t>
            </a:r>
            <a:r>
              <a:rPr lang="en-US" dirty="0"/>
              <a:t>and </a:t>
            </a:r>
            <a:r>
              <a:rPr lang="en-US" i="1" dirty="0"/>
              <a:t>m</a:t>
            </a:r>
            <a:r>
              <a:rPr lang="en-US" dirty="0"/>
              <a:t>. Therefore, states with the same </a:t>
            </a:r>
            <a:r>
              <a:rPr lang="en-US" i="1" dirty="0"/>
              <a:t>n</a:t>
            </a:r>
            <a:r>
              <a:rPr lang="en-US" dirty="0"/>
              <a:t> and different </a:t>
            </a:r>
            <a:r>
              <a:rPr lang="en-US" i="1" dirty="0"/>
              <a:t>l</a:t>
            </a:r>
            <a:r>
              <a:rPr lang="en-US" dirty="0"/>
              <a:t> and </a:t>
            </a:r>
            <a:r>
              <a:rPr lang="en-US" i="1" dirty="0"/>
              <a:t>m</a:t>
            </a:r>
            <a:r>
              <a:rPr lang="en-US" dirty="0"/>
              <a:t> (i.e., 2s and 2p) are degenerate. This degeneracy is partly lifted for many-electron atoms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7E2FDA-C30A-8799-835B-2FF6AD1BD543}"/>
                  </a:ext>
                </a:extLst>
              </p:cNvPr>
              <p:cNvSpPr txBox="1"/>
              <p:nvPr/>
            </p:nvSpPr>
            <p:spPr>
              <a:xfrm>
                <a:off x="1448975" y="2644963"/>
                <a:ext cx="2210733" cy="937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𝜇</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4</m:t>
                              </m:r>
                            </m:sup>
                          </m:sSup>
                        </m:num>
                        <m:den>
                          <m:r>
                            <a:rPr lang="en-US" sz="2800" b="0" i="1" smtClean="0">
                              <a:latin typeface="Cambria Math" panose="02040503050406030204" pitchFamily="18" charset="0"/>
                            </a:rPr>
                            <m:t>8</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𝜀</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𝑛</m:t>
                              </m:r>
                            </m:e>
                            <m:sup>
                              <m:r>
                                <a:rPr lang="en-US" sz="2800" b="0" i="1" smtClean="0">
                                  <a:latin typeface="Cambria Math" panose="02040503050406030204" pitchFamily="18" charset="0"/>
                                  <a:ea typeface="Cambria Math" panose="02040503050406030204" pitchFamily="18" charset="0"/>
                                </a:rPr>
                                <m:t>2</m:t>
                              </m:r>
                            </m:sup>
                          </m:sSup>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h</m:t>
                              </m:r>
                            </m:e>
                            <m:sup>
                              <m:r>
                                <a:rPr lang="en-US" sz="2800" b="0" i="1" smtClean="0">
                                  <a:latin typeface="Cambria Math" panose="02040503050406030204" pitchFamily="18" charset="0"/>
                                  <a:ea typeface="Cambria Math" panose="02040503050406030204" pitchFamily="18" charset="0"/>
                                </a:rPr>
                                <m:t>2</m:t>
                              </m:r>
                            </m:sup>
                          </m:sSup>
                        </m:den>
                      </m:f>
                    </m:oMath>
                  </m:oMathPara>
                </a14:m>
                <a:endParaRPr lang="en-US" sz="2800" dirty="0"/>
              </a:p>
            </p:txBody>
          </p:sp>
        </mc:Choice>
        <mc:Fallback xmlns="">
          <p:sp>
            <p:nvSpPr>
              <p:cNvPr id="10" name="TextBox 9">
                <a:extLst>
                  <a:ext uri="{FF2B5EF4-FFF2-40B4-BE49-F238E27FC236}">
                    <a16:creationId xmlns:a16="http://schemas.microsoft.com/office/drawing/2014/main" id="{3E7E2FDA-C30A-8799-835B-2FF6AD1BD543}"/>
                  </a:ext>
                </a:extLst>
              </p:cNvPr>
              <p:cNvSpPr txBox="1">
                <a:spLocks noRot="1" noChangeAspect="1" noMove="1" noResize="1" noEditPoints="1" noAdjustHandles="1" noChangeArrowheads="1" noChangeShapeType="1" noTextEdit="1"/>
              </p:cNvSpPr>
              <p:nvPr/>
            </p:nvSpPr>
            <p:spPr>
              <a:xfrm>
                <a:off x="1448975" y="2644963"/>
                <a:ext cx="2210733" cy="937757"/>
              </a:xfrm>
              <a:prstGeom prst="rect">
                <a:avLst/>
              </a:prstGeom>
              <a:blipFill>
                <a:blip r:embed="rId2"/>
                <a:stretch>
                  <a:fillRect l="-3448" r="-114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314FE8-4582-6821-9416-272B3E202784}"/>
                  </a:ext>
                </a:extLst>
              </p:cNvPr>
              <p:cNvSpPr txBox="1"/>
              <p:nvPr/>
            </p:nvSpPr>
            <p:spPr>
              <a:xfrm>
                <a:off x="1577349" y="5056510"/>
                <a:ext cx="1598386" cy="864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den>
                      </m:f>
                    </m:oMath>
                  </m:oMathPara>
                </a14:m>
                <a:endParaRPr lang="en-US" sz="2800" dirty="0"/>
              </a:p>
            </p:txBody>
          </p:sp>
        </mc:Choice>
        <mc:Fallback xmlns="">
          <p:sp>
            <p:nvSpPr>
              <p:cNvPr id="11" name="TextBox 10">
                <a:extLst>
                  <a:ext uri="{FF2B5EF4-FFF2-40B4-BE49-F238E27FC236}">
                    <a16:creationId xmlns:a16="http://schemas.microsoft.com/office/drawing/2014/main" id="{0C314FE8-4582-6821-9416-272B3E202784}"/>
                  </a:ext>
                </a:extLst>
              </p:cNvPr>
              <p:cNvSpPr txBox="1">
                <a:spLocks noRot="1" noChangeAspect="1" noMove="1" noResize="1" noEditPoints="1" noAdjustHandles="1" noChangeArrowheads="1" noChangeShapeType="1" noTextEdit="1"/>
              </p:cNvSpPr>
              <p:nvPr/>
            </p:nvSpPr>
            <p:spPr>
              <a:xfrm>
                <a:off x="1577349" y="5056510"/>
                <a:ext cx="1598386" cy="864532"/>
              </a:xfrm>
              <a:prstGeom prst="rect">
                <a:avLst/>
              </a:prstGeom>
              <a:blipFill>
                <a:blip r:embed="rId3"/>
                <a:stretch>
                  <a:fillRect l="-4724" r="-787" b="-11429"/>
                </a:stretch>
              </a:blipFill>
            </p:spPr>
            <p:txBody>
              <a:bodyPr/>
              <a:lstStyle/>
              <a:p>
                <a:r>
                  <a:rPr lang="en-US">
                    <a:noFill/>
                  </a:rPr>
                  <a:t> </a:t>
                </a:r>
              </a:p>
            </p:txBody>
          </p:sp>
        </mc:Fallback>
      </mc:AlternateContent>
    </p:spTree>
    <p:extLst>
      <p:ext uri="{BB962C8B-B14F-4D97-AF65-F5344CB8AC3E}">
        <p14:creationId xmlns:p14="http://schemas.microsoft.com/office/powerpoint/2010/main" val="140207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5A5A-40EA-5E6B-3EFF-ABB19AB2FFDA}"/>
              </a:ext>
            </a:extLst>
          </p:cNvPr>
          <p:cNvSpPr>
            <a:spLocks noGrp="1"/>
          </p:cNvSpPr>
          <p:nvPr>
            <p:ph type="title"/>
          </p:nvPr>
        </p:nvSpPr>
        <p:spPr/>
        <p:txBody>
          <a:bodyPr/>
          <a:lstStyle/>
          <a:p>
            <a:r>
              <a:rPr lang="en-US" dirty="0"/>
              <a:t>H Atom: Ground State Energy</a:t>
            </a:r>
          </a:p>
        </p:txBody>
      </p:sp>
      <p:sp>
        <p:nvSpPr>
          <p:cNvPr id="5" name="Content Placeholder 2">
            <a:extLst>
              <a:ext uri="{FF2B5EF4-FFF2-40B4-BE49-F238E27FC236}">
                <a16:creationId xmlns:a16="http://schemas.microsoft.com/office/drawing/2014/main" id="{FD14C369-F059-7CA5-5CE1-4DDF6851D95E}"/>
              </a:ext>
            </a:extLst>
          </p:cNvPr>
          <p:cNvSpPr txBox="1">
            <a:spLocks/>
          </p:cNvSpPr>
          <p:nvPr/>
        </p:nvSpPr>
        <p:spPr>
          <a:xfrm>
            <a:off x="2685669" y="3429000"/>
            <a:ext cx="7543801" cy="16292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cs typeface="Arial" panose="020B0604020202020204" pitchFamily="34" charset="0"/>
              </a:rPr>
              <a:t>Units: </a:t>
            </a:r>
            <a:r>
              <a:rPr lang="en-US" dirty="0">
                <a:solidFill>
                  <a:schemeClr val="tx1"/>
                </a:solidFill>
                <a:cs typeface="Arial" panose="020B0604020202020204" pitchFamily="34" charset="0"/>
              </a:rPr>
              <a:t>1 </a:t>
            </a:r>
            <a:r>
              <a:rPr lang="en-US" dirty="0" err="1">
                <a:solidFill>
                  <a:schemeClr val="tx1"/>
                </a:solidFill>
                <a:cs typeface="Arial" panose="020B0604020202020204" pitchFamily="34" charset="0"/>
              </a:rPr>
              <a:t>hartree</a:t>
            </a:r>
            <a:r>
              <a:rPr lang="en-US" dirty="0">
                <a:solidFill>
                  <a:schemeClr val="tx1"/>
                </a:solidFill>
                <a:cs typeface="Arial" panose="020B0604020202020204" pitchFamily="34" charset="0"/>
              </a:rPr>
              <a:t> = 27.21 eV = 627.5 kcal/mol</a:t>
            </a:r>
          </a:p>
          <a:p>
            <a:r>
              <a:rPr lang="en-US" dirty="0" err="1">
                <a:solidFill>
                  <a:schemeClr val="tx1"/>
                </a:solidFill>
                <a:cs typeface="Arial" panose="020B0604020202020204" pitchFamily="34" charset="0"/>
              </a:rPr>
              <a:t>E</a:t>
            </a:r>
            <a:r>
              <a:rPr lang="en-US" baseline="-25000" dirty="0" err="1">
                <a:solidFill>
                  <a:schemeClr val="tx1"/>
                </a:solidFill>
                <a:cs typeface="Arial" panose="020B0604020202020204" pitchFamily="34" charset="0"/>
              </a:rPr>
              <a:t>n</a:t>
            </a:r>
            <a:r>
              <a:rPr lang="en-US" dirty="0">
                <a:solidFill>
                  <a:schemeClr val="tx1"/>
                </a:solidFill>
                <a:cs typeface="Arial" panose="020B0604020202020204" pitchFamily="34" charset="0"/>
              </a:rPr>
              <a:t> = -1/2 h = -13.6 eV = -313.76 kcal/mol</a:t>
            </a:r>
          </a:p>
          <a:p>
            <a:r>
              <a:rPr lang="en-US" dirty="0">
                <a:solidFill>
                  <a:schemeClr val="tx1"/>
                </a:solidFill>
                <a:cs typeface="Arial" panose="020B0604020202020204" pitchFamily="34" charset="0"/>
              </a:rPr>
              <a:t>So, first ionization potential (IP) for H = 13.6 eV</a:t>
            </a:r>
          </a:p>
          <a:p>
            <a:pPr marL="0" indent="0">
              <a:buNone/>
            </a:pPr>
            <a:endParaRPr lang="en-US"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325D5C-46B1-0C74-BBC0-BD6FC35CAFCA}"/>
                  </a:ext>
                </a:extLst>
              </p:cNvPr>
              <p:cNvSpPr txBox="1"/>
              <p:nvPr/>
            </p:nvSpPr>
            <p:spPr>
              <a:xfrm>
                <a:off x="3112165" y="2265663"/>
                <a:ext cx="372640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h𝑎𝑟𝑡𝑟𝑒𝑒</m:t>
                      </m:r>
                    </m:oMath>
                  </m:oMathPara>
                </a14:m>
                <a:endParaRPr lang="en-US" sz="2400" dirty="0"/>
              </a:p>
            </p:txBody>
          </p:sp>
        </mc:Choice>
        <mc:Fallback xmlns="">
          <p:sp>
            <p:nvSpPr>
              <p:cNvPr id="6" name="TextBox 5">
                <a:extLst>
                  <a:ext uri="{FF2B5EF4-FFF2-40B4-BE49-F238E27FC236}">
                    <a16:creationId xmlns:a16="http://schemas.microsoft.com/office/drawing/2014/main" id="{26325D5C-46B1-0C74-BBC0-BD6FC35CAFCA}"/>
                  </a:ext>
                </a:extLst>
              </p:cNvPr>
              <p:cNvSpPr txBox="1">
                <a:spLocks noRot="1" noChangeAspect="1" noMove="1" noResize="1" noEditPoints="1" noAdjustHandles="1" noChangeArrowheads="1" noChangeShapeType="1" noTextEdit="1"/>
              </p:cNvSpPr>
              <p:nvPr/>
            </p:nvSpPr>
            <p:spPr>
              <a:xfrm>
                <a:off x="3112165" y="2265663"/>
                <a:ext cx="3726405" cy="738728"/>
              </a:xfrm>
              <a:prstGeom prst="rect">
                <a:avLst/>
              </a:prstGeom>
              <a:blipFill>
                <a:blip r:embed="rId2"/>
                <a:stretch>
                  <a:fillRect l="-1701" r="-1361" b="-1355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60D4678-D02B-0805-8BD5-92CE2FC757A7}"/>
              </a:ext>
            </a:extLst>
          </p:cNvPr>
          <p:cNvSpPr txBox="1"/>
          <p:nvPr/>
        </p:nvSpPr>
        <p:spPr>
          <a:xfrm>
            <a:off x="838200" y="1715187"/>
            <a:ext cx="2621487" cy="400110"/>
          </a:xfrm>
          <a:prstGeom prst="rect">
            <a:avLst/>
          </a:prstGeom>
          <a:noFill/>
        </p:spPr>
        <p:txBody>
          <a:bodyPr wrap="none" rtlCol="0">
            <a:spAutoFit/>
          </a:bodyPr>
          <a:lstStyle/>
          <a:p>
            <a:r>
              <a:rPr lang="en-US" sz="2000" dirty="0"/>
              <a:t>For ground state, n = 1</a:t>
            </a:r>
          </a:p>
        </p:txBody>
      </p:sp>
      <p:sp>
        <p:nvSpPr>
          <p:cNvPr id="8" name="TextBox 7">
            <a:extLst>
              <a:ext uri="{FF2B5EF4-FFF2-40B4-BE49-F238E27FC236}">
                <a16:creationId xmlns:a16="http://schemas.microsoft.com/office/drawing/2014/main" id="{76EAAB20-D2ED-E476-928A-2BDCBA974041}"/>
              </a:ext>
            </a:extLst>
          </p:cNvPr>
          <p:cNvSpPr txBox="1"/>
          <p:nvPr/>
        </p:nvSpPr>
        <p:spPr>
          <a:xfrm>
            <a:off x="952500" y="5549900"/>
            <a:ext cx="3790077" cy="369332"/>
          </a:xfrm>
          <a:prstGeom prst="rect">
            <a:avLst/>
          </a:prstGeom>
          <a:noFill/>
        </p:spPr>
        <p:txBody>
          <a:bodyPr wrap="none" rtlCol="0">
            <a:spAutoFit/>
          </a:bodyPr>
          <a:lstStyle/>
          <a:p>
            <a:r>
              <a:rPr lang="en-US" dirty="0">
                <a:solidFill>
                  <a:srgbClr val="0070C0"/>
                </a:solidFill>
              </a:rPr>
              <a:t>How do we deal with heavier atoms?</a:t>
            </a:r>
          </a:p>
        </p:txBody>
      </p:sp>
    </p:spTree>
    <p:extLst>
      <p:ext uri="{BB962C8B-B14F-4D97-AF65-F5344CB8AC3E}">
        <p14:creationId xmlns:p14="http://schemas.microsoft.com/office/powerpoint/2010/main" val="1680475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F4CB-3050-956B-8B18-C3C81A0F1AD5}"/>
              </a:ext>
            </a:extLst>
          </p:cNvPr>
          <p:cNvSpPr>
            <a:spLocks noGrp="1"/>
          </p:cNvSpPr>
          <p:nvPr>
            <p:ph type="title"/>
          </p:nvPr>
        </p:nvSpPr>
        <p:spPr/>
        <p:txBody>
          <a:bodyPr/>
          <a:lstStyle/>
          <a:p>
            <a:r>
              <a:rPr lang="en-US" dirty="0"/>
              <a:t>Helium Atom: Independent Particle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477728-B12D-FEA1-06F1-DE1380F8E917}"/>
                  </a:ext>
                </a:extLst>
              </p:cNvPr>
              <p:cNvSpPr txBox="1"/>
              <p:nvPr/>
            </p:nvSpPr>
            <p:spPr>
              <a:xfrm>
                <a:off x="953360" y="2115940"/>
                <a:ext cx="7099444" cy="900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𝑇</m:t>
                                  </m:r>
                                </m:e>
                              </m:acc>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𝐴</m:t>
                          </m:r>
                          <m:r>
                            <a:rPr lang="en-US" sz="2000" b="0" i="1" smtClean="0">
                              <a:latin typeface="Cambria Math" panose="02040503050406030204" pitchFamily="18" charset="0"/>
                            </a:rPr>
                            <m:t>=1</m:t>
                          </m:r>
                        </m:sub>
                        <m:sup>
                          <m:r>
                            <a:rPr lang="en-US" sz="2000" b="0" i="1" smtClean="0">
                              <a:latin typeface="Cambria Math" panose="02040503050406030204" pitchFamily="18" charset="0"/>
                            </a:rPr>
                            <m:t>𝑀</m:t>
                          </m:r>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e>
                                <m:sub>
                                  <m:r>
                                    <a:rPr lang="en-US" sz="2000" b="0" i="1" smtClean="0">
                                      <a:latin typeface="Cambria Math" panose="02040503050406030204" pitchFamily="18" charset="0"/>
                                    </a:rPr>
                                    <m:t>𝑖𝐴</m:t>
                                  </m:r>
                                </m:sub>
                              </m:sSub>
                            </m:e>
                          </m:nary>
                        </m:e>
                      </m:nary>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&gt;</m:t>
                              </m:r>
                              <m:r>
                                <a:rPr lang="en-US" sz="2000" b="0" i="1" smtClean="0">
                                  <a:latin typeface="Cambria Math" panose="02040503050406030204" pitchFamily="18" charset="0"/>
                                </a:rPr>
                                <m:t>𝑖</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e>
                                <m:sub>
                                  <m:r>
                                    <a:rPr lang="en-US" sz="2000" b="0" i="1" smtClean="0">
                                      <a:latin typeface="Cambria Math" panose="02040503050406030204" pitchFamily="18" charset="0"/>
                                    </a:rPr>
                                    <m:t>𝑖𝑗</m:t>
                                  </m:r>
                                </m:sub>
                              </m:sSub>
                            </m:e>
                          </m:nary>
                        </m:e>
                      </m:nary>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12</m:t>
                          </m:r>
                        </m:sub>
                      </m:sSub>
                    </m:oMath>
                  </m:oMathPara>
                </a14:m>
                <a:endParaRPr lang="en-US" sz="2000" dirty="0"/>
              </a:p>
            </p:txBody>
          </p:sp>
        </mc:Choice>
        <mc:Fallback xmlns="">
          <p:sp>
            <p:nvSpPr>
              <p:cNvPr id="3" name="TextBox 2">
                <a:extLst>
                  <a:ext uri="{FF2B5EF4-FFF2-40B4-BE49-F238E27FC236}">
                    <a16:creationId xmlns:a16="http://schemas.microsoft.com/office/drawing/2014/main" id="{2B477728-B12D-FEA1-06F1-DE1380F8E917}"/>
                  </a:ext>
                </a:extLst>
              </p:cNvPr>
              <p:cNvSpPr txBox="1">
                <a:spLocks noRot="1" noChangeAspect="1" noMove="1" noResize="1" noEditPoints="1" noAdjustHandles="1" noChangeArrowheads="1" noChangeShapeType="1" noTextEdit="1"/>
              </p:cNvSpPr>
              <p:nvPr/>
            </p:nvSpPr>
            <p:spPr>
              <a:xfrm>
                <a:off x="953360" y="2115940"/>
                <a:ext cx="7099444" cy="900311"/>
              </a:xfrm>
              <a:prstGeom prst="rect">
                <a:avLst/>
              </a:prstGeom>
              <a:blipFill>
                <a:blip r:embed="rId2"/>
                <a:stretch>
                  <a:fillRect l="-5348" t="-108333" b="-1625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F95B2B8-6955-1BAA-5C1A-2FF8897C59F9}"/>
              </a:ext>
            </a:extLst>
          </p:cNvPr>
          <p:cNvSpPr txBox="1"/>
          <p:nvPr/>
        </p:nvSpPr>
        <p:spPr>
          <a:xfrm>
            <a:off x="953360" y="1506022"/>
            <a:ext cx="1808572" cy="369332"/>
          </a:xfrm>
          <a:prstGeom prst="rect">
            <a:avLst/>
          </a:prstGeom>
          <a:noFill/>
        </p:spPr>
        <p:txBody>
          <a:bodyPr wrap="none" rtlCol="0">
            <a:spAutoFit/>
          </a:bodyPr>
          <a:lstStyle/>
          <a:p>
            <a:r>
              <a:rPr lang="en-US" dirty="0"/>
              <a:t>N = 2 (electrons)</a:t>
            </a:r>
          </a:p>
        </p:txBody>
      </p:sp>
      <p:sp>
        <p:nvSpPr>
          <p:cNvPr id="5" name="Rectangle 4">
            <a:extLst>
              <a:ext uri="{FF2B5EF4-FFF2-40B4-BE49-F238E27FC236}">
                <a16:creationId xmlns:a16="http://schemas.microsoft.com/office/drawing/2014/main" id="{417A1D59-ECAE-BFC5-7D2D-2F5079E2E0D7}"/>
              </a:ext>
            </a:extLst>
          </p:cNvPr>
          <p:cNvSpPr/>
          <p:nvPr/>
        </p:nvSpPr>
        <p:spPr>
          <a:xfrm>
            <a:off x="7562932" y="2151100"/>
            <a:ext cx="489872" cy="736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7894FD-F93E-84EF-CDA3-A9B915C9C936}"/>
              </a:ext>
            </a:extLst>
          </p:cNvPr>
          <p:cNvSpPr txBox="1"/>
          <p:nvPr/>
        </p:nvSpPr>
        <p:spPr>
          <a:xfrm>
            <a:off x="838200" y="3179701"/>
            <a:ext cx="10158294" cy="369332"/>
          </a:xfrm>
          <a:prstGeom prst="rect">
            <a:avLst/>
          </a:prstGeom>
          <a:noFill/>
        </p:spPr>
        <p:txBody>
          <a:bodyPr wrap="none" rtlCol="0">
            <a:spAutoFit/>
          </a:bodyPr>
          <a:lstStyle/>
          <a:p>
            <a:r>
              <a:rPr lang="en-US" dirty="0"/>
              <a:t>Cannot solve SE exactly due to the electron repulsion term in the Hamiltonian </a:t>
            </a:r>
            <a:r>
              <a:rPr lang="en-US" dirty="0">
                <a:sym typeface="Wingdings" pitchFamily="2" charset="2"/>
              </a:rPr>
              <a:t> many-body problem</a:t>
            </a:r>
          </a:p>
        </p:txBody>
      </p:sp>
      <p:sp>
        <p:nvSpPr>
          <p:cNvPr id="9" name="TextBox 8">
            <a:extLst>
              <a:ext uri="{FF2B5EF4-FFF2-40B4-BE49-F238E27FC236}">
                <a16:creationId xmlns:a16="http://schemas.microsoft.com/office/drawing/2014/main" id="{9047F2CE-09FA-72F1-E452-8E28723FA2EE}"/>
              </a:ext>
            </a:extLst>
          </p:cNvPr>
          <p:cNvSpPr txBox="1"/>
          <p:nvPr/>
        </p:nvSpPr>
        <p:spPr>
          <a:xfrm>
            <a:off x="838200" y="3866620"/>
            <a:ext cx="6950685" cy="369332"/>
          </a:xfrm>
          <a:prstGeom prst="rect">
            <a:avLst/>
          </a:prstGeom>
          <a:noFill/>
        </p:spPr>
        <p:txBody>
          <a:bodyPr wrap="none" rtlCol="0">
            <a:spAutoFit/>
          </a:bodyPr>
          <a:lstStyle/>
          <a:p>
            <a:r>
              <a:rPr lang="en-US" b="1">
                <a:solidFill>
                  <a:srgbClr val="0070C0"/>
                </a:solidFill>
              </a:rPr>
              <a:t>Independent particle </a:t>
            </a:r>
            <a:r>
              <a:rPr lang="en-US" b="1" dirty="0">
                <a:solidFill>
                  <a:srgbClr val="0070C0"/>
                </a:solidFill>
              </a:rPr>
              <a:t>model</a:t>
            </a:r>
            <a:r>
              <a:rPr lang="en-US" dirty="0"/>
              <a:t>: Can we ignore the electron repulsion?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E6EB1D-4493-C8DC-A752-74EC7AEEF0B1}"/>
                  </a:ext>
                </a:extLst>
              </p:cNvPr>
              <p:cNvSpPr txBox="1"/>
              <p:nvPr/>
            </p:nvSpPr>
            <p:spPr>
              <a:xfrm>
                <a:off x="1122027" y="4386828"/>
                <a:ext cx="552221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r>
                                <a:rPr lang="en-US" sz="2000" b="0" i="1" smtClean="0">
                                  <a:latin typeface="Cambria Math" panose="02040503050406030204" pitchFamily="18" charset="0"/>
                                </a:rPr>
                                <m:t>𝐴</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r>
                                <a:rPr lang="en-US" sz="2000" b="0" i="1" smtClean="0">
                                  <a:latin typeface="Cambria Math" panose="02040503050406030204" pitchFamily="18" charset="0"/>
                                </a:rPr>
                                <m:t>𝐴</m:t>
                              </m:r>
                            </m:sub>
                          </m:sSub>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(0)</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(0)</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(0)</m:t>
                          </m:r>
                        </m:sup>
                      </m:sSup>
                    </m:oMath>
                  </m:oMathPara>
                </a14:m>
                <a:endParaRPr lang="en-US" sz="2000" dirty="0"/>
              </a:p>
            </p:txBody>
          </p:sp>
        </mc:Choice>
        <mc:Fallback xmlns="">
          <p:sp>
            <p:nvSpPr>
              <p:cNvPr id="10" name="TextBox 9">
                <a:extLst>
                  <a:ext uri="{FF2B5EF4-FFF2-40B4-BE49-F238E27FC236}">
                    <a16:creationId xmlns:a16="http://schemas.microsoft.com/office/drawing/2014/main" id="{FEE6EB1D-4493-C8DC-A752-74EC7AEEF0B1}"/>
                  </a:ext>
                </a:extLst>
              </p:cNvPr>
              <p:cNvSpPr txBox="1">
                <a:spLocks noRot="1" noChangeAspect="1" noMove="1" noResize="1" noEditPoints="1" noAdjustHandles="1" noChangeArrowheads="1" noChangeShapeType="1" noTextEdit="1"/>
              </p:cNvSpPr>
              <p:nvPr/>
            </p:nvSpPr>
            <p:spPr>
              <a:xfrm>
                <a:off x="1122027" y="4386828"/>
                <a:ext cx="5522217" cy="384657"/>
              </a:xfrm>
              <a:prstGeom prst="rect">
                <a:avLst/>
              </a:prstGeom>
              <a:blipFill>
                <a:blip r:embed="rId3"/>
                <a:stretch>
                  <a:fillRect l="-688" t="-3226" r="-459" b="-1612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E48F556-24BD-6A02-BEF1-839E7715A4FA}"/>
              </a:ext>
            </a:extLst>
          </p:cNvPr>
          <p:cNvSpPr txBox="1"/>
          <p:nvPr/>
        </p:nvSpPr>
        <p:spPr>
          <a:xfrm>
            <a:off x="948267" y="4887305"/>
            <a:ext cx="10386369" cy="369332"/>
          </a:xfrm>
          <a:prstGeom prst="rect">
            <a:avLst/>
          </a:prstGeom>
          <a:noFill/>
        </p:spPr>
        <p:txBody>
          <a:bodyPr wrap="none" rtlCol="0">
            <a:spAutoFit/>
          </a:bodyPr>
          <a:lstStyle/>
          <a:p>
            <a:r>
              <a:rPr lang="en-US" dirty="0"/>
              <a:t>This Hamiltonian is the sum of two hydrogen-like Hamiltonians that we can solve exactly and separately: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035280-C204-0BDF-F232-014009FC6B2A}"/>
                  </a:ext>
                </a:extLst>
              </p:cNvPr>
              <p:cNvSpPr txBox="1"/>
              <p:nvPr/>
            </p:nvSpPr>
            <p:spPr>
              <a:xfrm>
                <a:off x="959556" y="5397886"/>
                <a:ext cx="2048061"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𝐻</m:t>
                          </m:r>
                        </m:e>
                      </m:acc>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E</m:t>
                          </m:r>
                        </m:e>
                        <m:sub>
                          <m:r>
                            <a:rPr lang="en-US" b="0" i="0"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m:oMathPara>
                </a14:m>
                <a:endParaRPr lang="en-US" dirty="0"/>
              </a:p>
            </p:txBody>
          </p:sp>
        </mc:Choice>
        <mc:Fallback xmlns="">
          <p:sp>
            <p:nvSpPr>
              <p:cNvPr id="12" name="TextBox 11">
                <a:extLst>
                  <a:ext uri="{FF2B5EF4-FFF2-40B4-BE49-F238E27FC236}">
                    <a16:creationId xmlns:a16="http://schemas.microsoft.com/office/drawing/2014/main" id="{33035280-C204-0BDF-F232-014009FC6B2A}"/>
                  </a:ext>
                </a:extLst>
              </p:cNvPr>
              <p:cNvSpPr txBox="1">
                <a:spLocks noRot="1" noChangeAspect="1" noMove="1" noResize="1" noEditPoints="1" noAdjustHandles="1" noChangeArrowheads="1" noChangeShapeType="1" noTextEdit="1"/>
              </p:cNvSpPr>
              <p:nvPr/>
            </p:nvSpPr>
            <p:spPr>
              <a:xfrm>
                <a:off x="959556" y="5397886"/>
                <a:ext cx="2048061" cy="284437"/>
              </a:xfrm>
              <a:prstGeom prst="rect">
                <a:avLst/>
              </a:prstGeom>
              <a:blipFill>
                <a:blip r:embed="rId4"/>
                <a:stretch>
                  <a:fillRect l="-1852" t="-20833"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5C4C11-356C-EE6A-5067-EC042EFF462D}"/>
                  </a:ext>
                </a:extLst>
              </p:cNvPr>
              <p:cNvSpPr txBox="1"/>
              <p:nvPr/>
            </p:nvSpPr>
            <p:spPr>
              <a:xfrm>
                <a:off x="948267" y="5833199"/>
                <a:ext cx="2111091"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𝐻</m:t>
                          </m:r>
                        </m:e>
                      </m:acc>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E</m:t>
                          </m:r>
                        </m:e>
                        <m:sub>
                          <m:r>
                            <a:rPr lang="en-US" b="0" i="0"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oMath>
                  </m:oMathPara>
                </a14:m>
                <a:endParaRPr lang="en-US" dirty="0"/>
              </a:p>
            </p:txBody>
          </p:sp>
        </mc:Choice>
        <mc:Fallback xmlns="">
          <p:sp>
            <p:nvSpPr>
              <p:cNvPr id="13" name="TextBox 12">
                <a:extLst>
                  <a:ext uri="{FF2B5EF4-FFF2-40B4-BE49-F238E27FC236}">
                    <a16:creationId xmlns:a16="http://schemas.microsoft.com/office/drawing/2014/main" id="{A75C4C11-356C-EE6A-5067-EC042EFF462D}"/>
                  </a:ext>
                </a:extLst>
              </p:cNvPr>
              <p:cNvSpPr txBox="1">
                <a:spLocks noRot="1" noChangeAspect="1" noMove="1" noResize="1" noEditPoints="1" noAdjustHandles="1" noChangeArrowheads="1" noChangeShapeType="1" noTextEdit="1"/>
              </p:cNvSpPr>
              <p:nvPr/>
            </p:nvSpPr>
            <p:spPr>
              <a:xfrm>
                <a:off x="948267" y="5833199"/>
                <a:ext cx="2111091" cy="284437"/>
              </a:xfrm>
              <a:prstGeom prst="rect">
                <a:avLst/>
              </a:prstGeom>
              <a:blipFill>
                <a:blip r:embed="rId5"/>
                <a:stretch>
                  <a:fillRect l="-599" t="-260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665162-4553-F9CD-423B-68ACC66D13FB}"/>
                  </a:ext>
                </a:extLst>
              </p:cNvPr>
              <p:cNvSpPr txBox="1"/>
              <p:nvPr/>
            </p:nvSpPr>
            <p:spPr>
              <a:xfrm>
                <a:off x="4247531" y="5412831"/>
                <a:ext cx="15007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Ψ</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14" name="TextBox 13">
                <a:extLst>
                  <a:ext uri="{FF2B5EF4-FFF2-40B4-BE49-F238E27FC236}">
                    <a16:creationId xmlns:a16="http://schemas.microsoft.com/office/drawing/2014/main" id="{CF665162-4553-F9CD-423B-68ACC66D13FB}"/>
                  </a:ext>
                </a:extLst>
              </p:cNvPr>
              <p:cNvSpPr txBox="1">
                <a:spLocks noRot="1" noChangeAspect="1" noMove="1" noResize="1" noEditPoints="1" noAdjustHandles="1" noChangeArrowheads="1" noChangeShapeType="1" noTextEdit="1"/>
              </p:cNvSpPr>
              <p:nvPr/>
            </p:nvSpPr>
            <p:spPr>
              <a:xfrm>
                <a:off x="4247531" y="5412831"/>
                <a:ext cx="1500795" cy="276999"/>
              </a:xfrm>
              <a:prstGeom prst="rect">
                <a:avLst/>
              </a:prstGeom>
              <a:blipFill>
                <a:blip r:embed="rId6"/>
                <a:stretch>
                  <a:fillRect l="-3361" t="-4545" r="-5042"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4AFBFE-FB0D-FBB6-FA88-E106397D548F}"/>
                  </a:ext>
                </a:extLst>
              </p:cNvPr>
              <p:cNvSpPr txBox="1"/>
              <p:nvPr/>
            </p:nvSpPr>
            <p:spPr>
              <a:xfrm>
                <a:off x="4247531" y="5796962"/>
                <a:ext cx="398859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=−4 </m:t>
                      </m:r>
                      <m:r>
                        <a:rPr lang="en-US" b="0" i="1" smtClean="0">
                          <a:latin typeface="Cambria Math" panose="02040503050406030204" pitchFamily="18" charset="0"/>
                          <a:ea typeface="Cambria Math" panose="02040503050406030204" pitchFamily="18" charset="0"/>
                        </a:rPr>
                        <m:t>h𝑎𝑟𝑡𝑟𝑒𝑒</m:t>
                      </m:r>
                    </m:oMath>
                  </m:oMathPara>
                </a14:m>
                <a:endParaRPr lang="en-US" dirty="0"/>
              </a:p>
            </p:txBody>
          </p:sp>
        </mc:Choice>
        <mc:Fallback xmlns="">
          <p:sp>
            <p:nvSpPr>
              <p:cNvPr id="15" name="TextBox 14">
                <a:extLst>
                  <a:ext uri="{FF2B5EF4-FFF2-40B4-BE49-F238E27FC236}">
                    <a16:creationId xmlns:a16="http://schemas.microsoft.com/office/drawing/2014/main" id="{254AFBFE-FB0D-FBB6-FA88-E106397D548F}"/>
                  </a:ext>
                </a:extLst>
              </p:cNvPr>
              <p:cNvSpPr txBox="1">
                <a:spLocks noRot="1" noChangeAspect="1" noMove="1" noResize="1" noEditPoints="1" noAdjustHandles="1" noChangeArrowheads="1" noChangeShapeType="1" noTextEdit="1"/>
              </p:cNvSpPr>
              <p:nvPr/>
            </p:nvSpPr>
            <p:spPr>
              <a:xfrm>
                <a:off x="4247531" y="5796962"/>
                <a:ext cx="3988592" cy="555793"/>
              </a:xfrm>
              <a:prstGeom prst="rect">
                <a:avLst/>
              </a:prstGeom>
              <a:blipFill>
                <a:blip r:embed="rId7"/>
                <a:stretch>
                  <a:fillRect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BA9F635-3B53-5345-FACA-222E8757F449}"/>
              </a:ext>
            </a:extLst>
          </p:cNvPr>
          <p:cNvSpPr txBox="1"/>
          <p:nvPr/>
        </p:nvSpPr>
        <p:spPr>
          <a:xfrm>
            <a:off x="6762744" y="6468286"/>
            <a:ext cx="1600375" cy="369332"/>
          </a:xfrm>
          <a:prstGeom prst="rect">
            <a:avLst/>
          </a:prstGeom>
          <a:noFill/>
        </p:spPr>
        <p:txBody>
          <a:bodyPr wrap="none" rtlCol="0">
            <a:spAutoFit/>
          </a:bodyPr>
          <a:lstStyle/>
          <a:p>
            <a:r>
              <a:rPr lang="en-US" dirty="0"/>
              <a:t>Z=2 for helium</a:t>
            </a:r>
          </a:p>
        </p:txBody>
      </p:sp>
      <p:sp>
        <p:nvSpPr>
          <p:cNvPr id="17" name="TextBox 16">
            <a:extLst>
              <a:ext uri="{FF2B5EF4-FFF2-40B4-BE49-F238E27FC236}">
                <a16:creationId xmlns:a16="http://schemas.microsoft.com/office/drawing/2014/main" id="{FE68D433-476A-3F97-8D9C-E3CFB0CEC3C7}"/>
              </a:ext>
            </a:extLst>
          </p:cNvPr>
          <p:cNvSpPr txBox="1"/>
          <p:nvPr/>
        </p:nvSpPr>
        <p:spPr>
          <a:xfrm>
            <a:off x="8442141" y="5452623"/>
            <a:ext cx="3828881" cy="1200329"/>
          </a:xfrm>
          <a:prstGeom prst="rect">
            <a:avLst/>
          </a:prstGeom>
          <a:noFill/>
        </p:spPr>
        <p:txBody>
          <a:bodyPr wrap="square" rtlCol="0">
            <a:spAutoFit/>
          </a:bodyPr>
          <a:lstStyle/>
          <a:p>
            <a:r>
              <a:rPr lang="en-US" dirty="0">
                <a:solidFill>
                  <a:srgbClr val="C00000"/>
                </a:solidFill>
              </a:rPr>
              <a:t>Experimental: -2.905 Hartree</a:t>
            </a:r>
          </a:p>
          <a:p>
            <a:pPr marL="285750" indent="-285750">
              <a:buFont typeface="Wingdings" pitchFamily="2" charset="2"/>
              <a:buChar char="à"/>
            </a:pPr>
            <a:r>
              <a:rPr lang="en-US" dirty="0">
                <a:solidFill>
                  <a:srgbClr val="C00000"/>
                </a:solidFill>
                <a:sym typeface="Wingdings" pitchFamily="2" charset="2"/>
              </a:rPr>
              <a:t>~ 1.1 Hartree error = 687 kcal/mol</a:t>
            </a:r>
          </a:p>
          <a:p>
            <a:r>
              <a:rPr lang="en-US" dirty="0">
                <a:solidFill>
                  <a:srgbClr val="C00000"/>
                </a:solidFill>
                <a:sym typeface="Wingdings" pitchFamily="2" charset="2"/>
              </a:rPr>
              <a:t>Energy is too low due to neglecting electron repulsion</a:t>
            </a:r>
            <a:endParaRPr lang="en-US" dirty="0">
              <a:solidFill>
                <a:srgbClr val="C00000"/>
              </a:solidFill>
            </a:endParaRPr>
          </a:p>
        </p:txBody>
      </p:sp>
    </p:spTree>
    <p:extLst>
      <p:ext uri="{BB962C8B-B14F-4D97-AF65-F5344CB8AC3E}">
        <p14:creationId xmlns:p14="http://schemas.microsoft.com/office/powerpoint/2010/main" val="139504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50AE8-EB0B-9D01-5B98-27AED0799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A72E6-2B61-3136-BE48-DE4D2A1D54E5}"/>
              </a:ext>
            </a:extLst>
          </p:cNvPr>
          <p:cNvSpPr>
            <a:spLocks noGrp="1"/>
          </p:cNvSpPr>
          <p:nvPr>
            <p:ph type="title"/>
          </p:nvPr>
        </p:nvSpPr>
        <p:spPr/>
        <p:txBody>
          <a:bodyPr/>
          <a:lstStyle/>
          <a:p>
            <a:r>
              <a:rPr lang="en-US" dirty="0"/>
              <a:t>Helium Atom: Perturbation Theory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D2C4B47-7D3F-F5BB-2D9C-9F2B4E04C600}"/>
                  </a:ext>
                </a:extLst>
              </p:cNvPr>
              <p:cNvSpPr txBox="1"/>
              <p:nvPr/>
            </p:nvSpPr>
            <p:spPr>
              <a:xfrm>
                <a:off x="440267" y="1506022"/>
                <a:ext cx="6873998" cy="934808"/>
              </a:xfrm>
              <a:prstGeom prst="rect">
                <a:avLst/>
              </a:prstGeom>
              <a:noFill/>
            </p:spPr>
            <p:txBody>
              <a:bodyPr wrap="none" rtlCol="0">
                <a:spAutoFit/>
              </a:bodyPr>
              <a:lstStyle/>
              <a:p>
                <a:r>
                  <a:rPr lang="en-US" b="1" dirty="0">
                    <a:solidFill>
                      <a:srgbClr val="0070C0"/>
                    </a:solidFill>
                  </a:rPr>
                  <a:t>Perturbation Theory</a:t>
                </a:r>
              </a:p>
              <a:p>
                <a:r>
                  <a:rPr lang="en-US" dirty="0">
                    <a:solidFill>
                      <a:schemeClr val="tx1"/>
                    </a:solidFill>
                  </a:rPr>
                  <a:t>Independent particle wave functions (orbitals) as starting point</a:t>
                </a:r>
              </a:p>
              <a:p>
                <a:r>
                  <a:rPr lang="en-US" dirty="0">
                    <a:solidFill>
                      <a:schemeClr val="tx1"/>
                    </a:solidFill>
                  </a:rPr>
                  <a:t>1/r</a:t>
                </a:r>
                <a:r>
                  <a:rPr lang="en-US" baseline="-25000" dirty="0">
                    <a:solidFill>
                      <a:schemeClr val="tx1"/>
                    </a:solidFill>
                  </a:rPr>
                  <a:t>12</a:t>
                </a:r>
                <a:r>
                  <a:rPr lang="en-US" dirty="0">
                    <a:solidFill>
                      <a:schemeClr val="tx1"/>
                    </a:solidFill>
                  </a:rPr>
                  <a:t> as a perturbation to correct the zeroth order Hamiltonian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𝐻</m:t>
                        </m:r>
                      </m:e>
                      <m:sup>
                        <m:r>
                          <a:rPr lang="en-US" b="0" i="1" smtClean="0">
                            <a:solidFill>
                              <a:schemeClr val="tx1"/>
                            </a:solidFill>
                            <a:latin typeface="Cambria Math" panose="02040503050406030204" pitchFamily="18" charset="0"/>
                          </a:rPr>
                          <m:t>(0)</m:t>
                        </m:r>
                      </m:sup>
                    </m:sSup>
                  </m:oMath>
                </a14:m>
                <a:r>
                  <a:rPr lang="en-US" dirty="0">
                    <a:solidFill>
                      <a:schemeClr val="tx1"/>
                    </a:solidFill>
                  </a:rPr>
                  <a:t>)</a:t>
                </a:r>
              </a:p>
            </p:txBody>
          </p:sp>
        </mc:Choice>
        <mc:Fallback xmlns="">
          <p:sp>
            <p:nvSpPr>
              <p:cNvPr id="3" name="TextBox 2">
                <a:extLst>
                  <a:ext uri="{FF2B5EF4-FFF2-40B4-BE49-F238E27FC236}">
                    <a16:creationId xmlns:a16="http://schemas.microsoft.com/office/drawing/2014/main" id="{CD2C4B47-7D3F-F5BB-2D9C-9F2B4E04C600}"/>
                  </a:ext>
                </a:extLst>
              </p:cNvPr>
              <p:cNvSpPr txBox="1">
                <a:spLocks noRot="1" noChangeAspect="1" noMove="1" noResize="1" noEditPoints="1" noAdjustHandles="1" noChangeArrowheads="1" noChangeShapeType="1" noTextEdit="1"/>
              </p:cNvSpPr>
              <p:nvPr/>
            </p:nvSpPr>
            <p:spPr>
              <a:xfrm>
                <a:off x="440267" y="1506022"/>
                <a:ext cx="6873998" cy="934808"/>
              </a:xfrm>
              <a:prstGeom prst="rect">
                <a:avLst/>
              </a:prstGeom>
              <a:blipFill>
                <a:blip r:embed="rId2"/>
                <a:stretch>
                  <a:fillRect l="-738"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8D4F6C-3785-70FE-D906-EB00A8F874F7}"/>
                  </a:ext>
                </a:extLst>
              </p:cNvPr>
              <p:cNvSpPr txBox="1"/>
              <p:nvPr/>
            </p:nvSpPr>
            <p:spPr>
              <a:xfrm>
                <a:off x="2506133" y="2627362"/>
                <a:ext cx="6096000"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12</m:t>
                          </m:r>
                        </m:sub>
                      </m:sSub>
                    </m:oMath>
                  </m:oMathPara>
                </a14:m>
                <a:endParaRPr lang="en-US" sz="2000" dirty="0"/>
              </a:p>
            </p:txBody>
          </p:sp>
        </mc:Choice>
        <mc:Fallback xmlns="">
          <p:sp>
            <p:nvSpPr>
              <p:cNvPr id="5" name="TextBox 4">
                <a:extLst>
                  <a:ext uri="{FF2B5EF4-FFF2-40B4-BE49-F238E27FC236}">
                    <a16:creationId xmlns:a16="http://schemas.microsoft.com/office/drawing/2014/main" id="{1C8D4F6C-3785-70FE-D906-EB00A8F874F7}"/>
                  </a:ext>
                </a:extLst>
              </p:cNvPr>
              <p:cNvSpPr txBox="1">
                <a:spLocks noRot="1" noChangeAspect="1" noMove="1" noResize="1" noEditPoints="1" noAdjustHandles="1" noChangeArrowheads="1" noChangeShapeType="1" noTextEdit="1"/>
              </p:cNvSpPr>
              <p:nvPr/>
            </p:nvSpPr>
            <p:spPr>
              <a:xfrm>
                <a:off x="2506133" y="2627362"/>
                <a:ext cx="6096000" cy="408445"/>
              </a:xfrm>
              <a:prstGeom prst="rect">
                <a:avLst/>
              </a:prstGeom>
              <a:blipFill>
                <a:blip r:embed="rId3"/>
                <a:stretch>
                  <a:fillRect t="-2941"/>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BFAE9FE-2CB7-1805-878E-5843400AA273}"/>
              </a:ext>
            </a:extLst>
          </p:cNvPr>
          <p:cNvSpPr/>
          <p:nvPr/>
        </p:nvSpPr>
        <p:spPr>
          <a:xfrm rot="16200000">
            <a:off x="5316044" y="2249429"/>
            <a:ext cx="408444" cy="2088444"/>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536F8E-C26F-CF47-A9D0-554EED005684}"/>
                  </a:ext>
                </a:extLst>
              </p:cNvPr>
              <p:cNvSpPr txBox="1"/>
              <p:nvPr/>
            </p:nvSpPr>
            <p:spPr>
              <a:xfrm>
                <a:off x="5217213" y="3497873"/>
                <a:ext cx="673839"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𝐻</m:t>
                          </m:r>
                        </m:e>
                        <m:sup>
                          <m:r>
                            <a:rPr lang="en-US" b="0" i="1" smtClean="0">
                              <a:solidFill>
                                <a:schemeClr val="tx1"/>
                              </a:solidFill>
                              <a:latin typeface="Cambria Math" panose="02040503050406030204" pitchFamily="18" charset="0"/>
                            </a:rPr>
                            <m:t>(0)</m:t>
                          </m:r>
                        </m:sup>
                      </m:sSup>
                    </m:oMath>
                  </m:oMathPara>
                </a14:m>
                <a:endParaRPr lang="en-US" dirty="0">
                  <a:solidFill>
                    <a:schemeClr val="tx1"/>
                  </a:solidFill>
                </a:endParaRPr>
              </a:p>
            </p:txBody>
          </p:sp>
        </mc:Choice>
        <mc:Fallback xmlns="">
          <p:sp>
            <p:nvSpPr>
              <p:cNvPr id="7" name="TextBox 6">
                <a:extLst>
                  <a:ext uri="{FF2B5EF4-FFF2-40B4-BE49-F238E27FC236}">
                    <a16:creationId xmlns:a16="http://schemas.microsoft.com/office/drawing/2014/main" id="{2B536F8E-C26F-CF47-A9D0-554EED005684}"/>
                  </a:ext>
                </a:extLst>
              </p:cNvPr>
              <p:cNvSpPr txBox="1">
                <a:spLocks noRot="1" noChangeAspect="1" noMove="1" noResize="1" noEditPoints="1" noAdjustHandles="1" noChangeArrowheads="1" noChangeShapeType="1" noTextEdit="1"/>
              </p:cNvSpPr>
              <p:nvPr/>
            </p:nvSpPr>
            <p:spPr>
              <a:xfrm>
                <a:off x="5217213" y="3497873"/>
                <a:ext cx="673839" cy="380810"/>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DD852C1D-949C-B012-47A7-F1DA8628A52A}"/>
              </a:ext>
            </a:extLst>
          </p:cNvPr>
          <p:cNvSpPr/>
          <p:nvPr/>
        </p:nvSpPr>
        <p:spPr>
          <a:xfrm rot="16200000">
            <a:off x="6794889" y="3067873"/>
            <a:ext cx="408444" cy="451556"/>
          </a:xfrm>
          <a:prstGeom prst="lef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37CD19-39AD-FDDA-078B-F7EE218531CD}"/>
                  </a:ext>
                </a:extLst>
              </p:cNvPr>
              <p:cNvSpPr txBox="1"/>
              <p:nvPr/>
            </p:nvSpPr>
            <p:spPr>
              <a:xfrm>
                <a:off x="6389511" y="3497873"/>
                <a:ext cx="1767984"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oMath>
                </a14:m>
                <a:r>
                  <a:rPr lang="en-US" dirty="0"/>
                  <a:t>: perturbation</a:t>
                </a:r>
              </a:p>
            </p:txBody>
          </p:sp>
        </mc:Choice>
        <mc:Fallback xmlns="">
          <p:sp>
            <p:nvSpPr>
              <p:cNvPr id="9" name="TextBox 8">
                <a:extLst>
                  <a:ext uri="{FF2B5EF4-FFF2-40B4-BE49-F238E27FC236}">
                    <a16:creationId xmlns:a16="http://schemas.microsoft.com/office/drawing/2014/main" id="{AC37CD19-39AD-FDDA-078B-F7EE218531CD}"/>
                  </a:ext>
                </a:extLst>
              </p:cNvPr>
              <p:cNvSpPr txBox="1">
                <a:spLocks noRot="1" noChangeAspect="1" noMove="1" noResize="1" noEditPoints="1" noAdjustHandles="1" noChangeArrowheads="1" noChangeShapeType="1" noTextEdit="1"/>
              </p:cNvSpPr>
              <p:nvPr/>
            </p:nvSpPr>
            <p:spPr>
              <a:xfrm>
                <a:off x="6389511" y="3497873"/>
                <a:ext cx="1767984" cy="369332"/>
              </a:xfrm>
              <a:prstGeom prst="rect">
                <a:avLst/>
              </a:prstGeom>
              <a:blipFill>
                <a:blip r:embed="rId5"/>
                <a:stretch>
                  <a:fillRect t="-6667" r="-2143" b="-26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B0E3A95-AC10-7196-9AD2-47EBACAF1DF1}"/>
              </a:ext>
            </a:extLst>
          </p:cNvPr>
          <p:cNvSpPr txBox="1"/>
          <p:nvPr/>
        </p:nvSpPr>
        <p:spPr>
          <a:xfrm>
            <a:off x="677333" y="4323644"/>
            <a:ext cx="6786153" cy="369332"/>
          </a:xfrm>
          <a:prstGeom prst="rect">
            <a:avLst/>
          </a:prstGeom>
          <a:noFill/>
        </p:spPr>
        <p:txBody>
          <a:bodyPr wrap="none" rtlCol="0">
            <a:spAutoFit/>
          </a:bodyPr>
          <a:lstStyle/>
          <a:p>
            <a:r>
              <a:rPr lang="en-US" dirty="0"/>
              <a:t>Using perturbation theory, the first-order correction to the energy is: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4238D1-869B-6D82-D283-02CE6BF4F39A}"/>
                  </a:ext>
                </a:extLst>
              </p:cNvPr>
              <p:cNvSpPr txBox="1"/>
              <p:nvPr/>
            </p:nvSpPr>
            <p:spPr>
              <a:xfrm>
                <a:off x="1144587" y="4786174"/>
                <a:ext cx="6489790"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Ψ</m:t>
                              </m:r>
                            </m:e>
                            <m:sup>
                              <m:r>
                                <a:rPr lang="en-US" b="0" i="1" smtClean="0">
                                  <a:latin typeface="Cambria Math" panose="02040503050406030204" pitchFamily="18" charset="0"/>
                                  <a:ea typeface="Cambria Math" panose="02040503050406030204" pitchFamily="18" charset="0"/>
                                </a:rPr>
                                <m:t>(0)</m:t>
                              </m:r>
                            </m:sup>
                          </m:sSup>
                        </m:e>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12</m:t>
                              </m:r>
                            </m:sub>
                          </m:sSub>
                        </m:e>
                        <m:e>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Ψ</m:t>
                              </m:r>
                            </m:e>
                            <m:sup>
                              <m:r>
                                <a:rPr lang="en-US" b="0" i="1" smtClean="0">
                                  <a:latin typeface="Cambria Math" panose="02040503050406030204" pitchFamily="18" charset="0"/>
                                  <a:ea typeface="Cambria Math" panose="02040503050406030204" pitchFamily="18" charset="0"/>
                                </a:rPr>
                                <m:t>(0)</m:t>
                              </m:r>
                            </m:sup>
                          </m:sSup>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ea typeface="Cambria Math" panose="02040503050406030204" pitchFamily="18" charset="0"/>
                                </a:rPr>
                              </m:ctrlPr>
                            </m:sSupPr>
                            <m:e>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Ψ</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p>
                              </m:sSup>
                            </m:e>
                            <m:sup>
                              <m:r>
                                <a:rPr lang="en-US" b="0" i="1" smtClean="0">
                                  <a:latin typeface="Cambria Math" panose="02040503050406030204" pitchFamily="18" charset="0"/>
                                  <a:ea typeface="Cambria Math" panose="02040503050406030204" pitchFamily="18" charset="0"/>
                                </a:rPr>
                                <m:t>∗</m:t>
                              </m:r>
                            </m:sup>
                          </m:sSup>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12</m:t>
                              </m:r>
                            </m:sub>
                          </m:sSub>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Ψ</m:t>
                              </m:r>
                            </m:e>
                            <m:sup>
                              <m:r>
                                <a:rPr lang="en-US" b="0" i="1" smtClean="0">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𝜏</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r>
                        <a:rPr lang="en-US" b="0" i="1" smtClean="0">
                          <a:latin typeface="Cambria Math" panose="02040503050406030204" pitchFamily="18" charset="0"/>
                        </a:rPr>
                        <m:t>𝑍</m:t>
                      </m:r>
                      <m:r>
                        <a:rPr lang="en-US" b="0" i="1" smtClean="0">
                          <a:latin typeface="Cambria Math" panose="02040503050406030204" pitchFamily="18" charset="0"/>
                        </a:rPr>
                        <m:t>=1.25 </m:t>
                      </m:r>
                      <m:r>
                        <a:rPr lang="en-US" b="0" i="1" smtClean="0">
                          <a:latin typeface="Cambria Math" panose="02040503050406030204" pitchFamily="18" charset="0"/>
                        </a:rPr>
                        <m:t>h𝑎𝑟𝑡𝑟𝑒𝑒</m:t>
                      </m:r>
                    </m:oMath>
                  </m:oMathPara>
                </a14:m>
                <a:endParaRPr lang="en-US" dirty="0"/>
              </a:p>
            </p:txBody>
          </p:sp>
        </mc:Choice>
        <mc:Fallback xmlns="">
          <p:sp>
            <p:nvSpPr>
              <p:cNvPr id="11" name="TextBox 10">
                <a:extLst>
                  <a:ext uri="{FF2B5EF4-FFF2-40B4-BE49-F238E27FC236}">
                    <a16:creationId xmlns:a16="http://schemas.microsoft.com/office/drawing/2014/main" id="{E14238D1-869B-6D82-D283-02CE6BF4F39A}"/>
                  </a:ext>
                </a:extLst>
              </p:cNvPr>
              <p:cNvSpPr txBox="1">
                <a:spLocks noRot="1" noChangeAspect="1" noMove="1" noResize="1" noEditPoints="1" noAdjustHandles="1" noChangeArrowheads="1" noChangeShapeType="1" noTextEdit="1"/>
              </p:cNvSpPr>
              <p:nvPr/>
            </p:nvSpPr>
            <p:spPr>
              <a:xfrm>
                <a:off x="1144587" y="4786174"/>
                <a:ext cx="6489790" cy="726481"/>
              </a:xfrm>
              <a:prstGeom prst="rect">
                <a:avLst/>
              </a:prstGeom>
              <a:blipFill>
                <a:blip r:embed="rId6"/>
                <a:stretch>
                  <a:fillRect l="-391" t="-153448" r="-587" b="-2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AE532B-9F81-BCF0-0702-02380D8AE6E6}"/>
                  </a:ext>
                </a:extLst>
              </p:cNvPr>
              <p:cNvSpPr txBox="1"/>
              <p:nvPr/>
            </p:nvSpPr>
            <p:spPr>
              <a:xfrm>
                <a:off x="1144587" y="5605853"/>
                <a:ext cx="3404778"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𝟕𝟓</m:t>
                      </m:r>
                      <m:r>
                        <a:rPr lang="en-US" b="1" i="1" smtClean="0">
                          <a:latin typeface="Cambria Math" panose="02040503050406030204" pitchFamily="18" charset="0"/>
                        </a:rPr>
                        <m:t> </m:t>
                      </m:r>
                      <m:r>
                        <a:rPr lang="en-US" b="0" i="1" smtClean="0">
                          <a:latin typeface="Cambria Math" panose="02040503050406030204" pitchFamily="18" charset="0"/>
                        </a:rPr>
                        <m:t>h𝑎𝑟𝑡𝑟𝑒𝑒</m:t>
                      </m:r>
                    </m:oMath>
                  </m:oMathPara>
                </a14:m>
                <a:endParaRPr lang="en-US" dirty="0"/>
              </a:p>
            </p:txBody>
          </p:sp>
        </mc:Choice>
        <mc:Fallback xmlns="">
          <p:sp>
            <p:nvSpPr>
              <p:cNvPr id="12" name="TextBox 11">
                <a:extLst>
                  <a:ext uri="{FF2B5EF4-FFF2-40B4-BE49-F238E27FC236}">
                    <a16:creationId xmlns:a16="http://schemas.microsoft.com/office/drawing/2014/main" id="{08AE532B-9F81-BCF0-0702-02380D8AE6E6}"/>
                  </a:ext>
                </a:extLst>
              </p:cNvPr>
              <p:cNvSpPr txBox="1">
                <a:spLocks noRot="1" noChangeAspect="1" noMove="1" noResize="1" noEditPoints="1" noAdjustHandles="1" noChangeArrowheads="1" noChangeShapeType="1" noTextEdit="1"/>
              </p:cNvSpPr>
              <p:nvPr/>
            </p:nvSpPr>
            <p:spPr>
              <a:xfrm>
                <a:off x="1144587" y="5605853"/>
                <a:ext cx="3404778" cy="288477"/>
              </a:xfrm>
              <a:prstGeom prst="rect">
                <a:avLst/>
              </a:prstGeom>
              <a:blipFill>
                <a:blip r:embed="rId7"/>
                <a:stretch>
                  <a:fillRect l="-1487" t="-8333" r="-1115" b="-3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CC370AD-C61A-49AB-A889-690E77DDDB94}"/>
              </a:ext>
            </a:extLst>
          </p:cNvPr>
          <p:cNvSpPr txBox="1"/>
          <p:nvPr/>
        </p:nvSpPr>
        <p:spPr>
          <a:xfrm>
            <a:off x="1104125" y="6206458"/>
            <a:ext cx="6096000" cy="369332"/>
          </a:xfrm>
          <a:prstGeom prst="rect">
            <a:avLst/>
          </a:prstGeom>
          <a:noFill/>
        </p:spPr>
        <p:txBody>
          <a:bodyPr wrap="square">
            <a:spAutoFit/>
          </a:bodyPr>
          <a:lstStyle/>
          <a:p>
            <a:r>
              <a:rPr lang="en-US" dirty="0">
                <a:solidFill>
                  <a:srgbClr val="C00000"/>
                </a:solidFill>
              </a:rPr>
              <a:t>Experimental: -2.905 Hartree</a:t>
            </a:r>
          </a:p>
        </p:txBody>
      </p:sp>
      <p:sp>
        <p:nvSpPr>
          <p:cNvPr id="15" name="TextBox 14">
            <a:extLst>
              <a:ext uri="{FF2B5EF4-FFF2-40B4-BE49-F238E27FC236}">
                <a16:creationId xmlns:a16="http://schemas.microsoft.com/office/drawing/2014/main" id="{F166E695-F2E0-BB63-BDE0-A0FBC2F6B86E}"/>
              </a:ext>
            </a:extLst>
          </p:cNvPr>
          <p:cNvSpPr txBox="1"/>
          <p:nvPr/>
        </p:nvSpPr>
        <p:spPr>
          <a:xfrm>
            <a:off x="4945443" y="5611481"/>
            <a:ext cx="4737644" cy="369332"/>
          </a:xfrm>
          <a:prstGeom prst="rect">
            <a:avLst/>
          </a:prstGeom>
          <a:noFill/>
        </p:spPr>
        <p:txBody>
          <a:bodyPr wrap="none" rtlCol="0">
            <a:spAutoFit/>
          </a:bodyPr>
          <a:lstStyle/>
          <a:p>
            <a:r>
              <a:rPr lang="en-US" dirty="0">
                <a:sym typeface="Wingdings" pitchFamily="2" charset="2"/>
              </a:rPr>
              <a:t> Better than the independent particle model</a:t>
            </a:r>
            <a:endParaRPr lang="en-US" dirty="0"/>
          </a:p>
        </p:txBody>
      </p:sp>
    </p:spTree>
    <p:extLst>
      <p:ext uri="{BB962C8B-B14F-4D97-AF65-F5344CB8AC3E}">
        <p14:creationId xmlns:p14="http://schemas.microsoft.com/office/powerpoint/2010/main" val="26921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8CAC-3E09-EA37-C77B-5423DB726D01}"/>
              </a:ext>
            </a:extLst>
          </p:cNvPr>
          <p:cNvSpPr>
            <a:spLocks noGrp="1"/>
          </p:cNvSpPr>
          <p:nvPr>
            <p:ph type="title"/>
          </p:nvPr>
        </p:nvSpPr>
        <p:spPr/>
        <p:txBody>
          <a:bodyPr/>
          <a:lstStyle/>
          <a:p>
            <a:r>
              <a:rPr lang="en-US" dirty="0"/>
              <a:t>Helium Atom: Variational Method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78F677-B539-B123-0B31-1A1033AC3CBA}"/>
                  </a:ext>
                </a:extLst>
              </p:cNvPr>
              <p:cNvSpPr txBox="1"/>
              <p:nvPr/>
            </p:nvSpPr>
            <p:spPr>
              <a:xfrm>
                <a:off x="838200" y="1550285"/>
                <a:ext cx="9604022" cy="954107"/>
              </a:xfrm>
              <a:prstGeom prst="rect">
                <a:avLst/>
              </a:prstGeom>
              <a:noFill/>
            </p:spPr>
            <p:txBody>
              <a:bodyPr wrap="square" rtlCol="0">
                <a:spAutoFit/>
              </a:bodyPr>
              <a:lstStyle/>
              <a:p>
                <a:r>
                  <a:rPr lang="en-US" b="1" dirty="0">
                    <a:solidFill>
                      <a:srgbClr val="0070C0"/>
                    </a:solidFill>
                  </a:rPr>
                  <a:t>Variational Principle</a:t>
                </a:r>
                <a:r>
                  <a:rPr lang="en-US" dirty="0">
                    <a:solidFill>
                      <a:srgbClr val="0070C0"/>
                    </a:solidFill>
                  </a:rPr>
                  <a:t>: The expectation value of the energy for any normalized trial wave function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r>
                  <a:rPr lang="en-US" dirty="0">
                    <a:solidFill>
                      <a:srgbClr val="0070C0"/>
                    </a:solidFill>
                  </a:rPr>
                  <a:t>) is an upper bound to the true ground state energy. The closer </a:t>
                </a:r>
                <a14:m>
                  <m:oMath xmlns:m="http://schemas.openxmlformats.org/officeDocument/2006/math">
                    <m:r>
                      <m:rPr>
                        <m:sty m:val="p"/>
                      </m:rPr>
                      <a:rPr lang="el-GR" i="1" smtClean="0">
                        <a:solidFill>
                          <a:srgbClr val="0070C0"/>
                        </a:solidFill>
                        <a:latin typeface="Cambria Math" panose="02040503050406030204" pitchFamily="18" charset="0"/>
                        <a:ea typeface="Cambria Math" panose="02040503050406030204" pitchFamily="18" charset="0"/>
                      </a:rPr>
                      <m:t>Φ</m:t>
                    </m:r>
                  </m:oMath>
                </a14:m>
                <a:r>
                  <a:rPr lang="en-US" dirty="0">
                    <a:solidFill>
                      <a:srgbClr val="0070C0"/>
                    </a:solidFill>
                  </a:rPr>
                  <a:t> is to the exact wave function, the closer </a:t>
                </a:r>
                <a14:m>
                  <m:oMath xmlns:m="http://schemas.openxmlformats.org/officeDocument/2006/math">
                    <m:d>
                      <m:dPr>
                        <m:begChr m:val="⟨"/>
                        <m:endChr m:val="⟩"/>
                        <m:ctrlPr>
                          <a:rPr lang="en-US" i="1" smtClean="0">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𝐸</m:t>
                            </m:r>
                          </m:e>
                          <m:sub>
                            <m:r>
                              <a:rPr lang="en-US" i="1">
                                <a:solidFill>
                                  <a:srgbClr val="0070C0"/>
                                </a:solidFill>
                                <a:latin typeface="Cambria Math" panose="02040503050406030204" pitchFamily="18" charset="0"/>
                              </a:rPr>
                              <m:t>𝑡𝑟𝑖𝑎𝑙</m:t>
                            </m:r>
                          </m:sub>
                        </m:sSub>
                      </m:e>
                    </m:d>
                  </m:oMath>
                </a14:m>
                <a:r>
                  <a:rPr lang="en-US" dirty="0">
                    <a:solidFill>
                      <a:srgbClr val="0070C0"/>
                    </a:solidFill>
                  </a:rPr>
                  <a:t> will be to </a:t>
                </a:r>
                <a14:m>
                  <m:oMath xmlns:m="http://schemas.openxmlformats.org/officeDocument/2006/math">
                    <m:sSub>
                      <m:sSubPr>
                        <m:ctrlPr>
                          <a:rPr lang="en-US"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𝐸</m:t>
                        </m:r>
                      </m:e>
                      <m:sub>
                        <m:r>
                          <a:rPr lang="en-US" i="1">
                            <a:solidFill>
                              <a:srgbClr val="0070C0"/>
                            </a:solidFill>
                            <a:latin typeface="Cambria Math" panose="02040503050406030204" pitchFamily="18" charset="0"/>
                            <a:ea typeface="Cambria Math" panose="02040503050406030204" pitchFamily="18" charset="0"/>
                          </a:rPr>
                          <m:t>0</m:t>
                        </m:r>
                      </m:sub>
                    </m:sSub>
                  </m:oMath>
                </a14:m>
                <a:r>
                  <a:rPr lang="en-US" dirty="0">
                    <a:solidFill>
                      <a:srgbClr val="0070C0"/>
                    </a:solidFill>
                  </a:rPr>
                  <a:t>.  </a:t>
                </a:r>
              </a:p>
            </p:txBody>
          </p:sp>
        </mc:Choice>
        <mc:Fallback xmlns="">
          <p:sp>
            <p:nvSpPr>
              <p:cNvPr id="3" name="TextBox 2">
                <a:extLst>
                  <a:ext uri="{FF2B5EF4-FFF2-40B4-BE49-F238E27FC236}">
                    <a16:creationId xmlns:a16="http://schemas.microsoft.com/office/drawing/2014/main" id="{3A78F677-B539-B123-0B31-1A1033AC3CBA}"/>
                  </a:ext>
                </a:extLst>
              </p:cNvPr>
              <p:cNvSpPr txBox="1">
                <a:spLocks noRot="1" noChangeAspect="1" noMove="1" noResize="1" noEditPoints="1" noAdjustHandles="1" noChangeArrowheads="1" noChangeShapeType="1" noTextEdit="1"/>
              </p:cNvSpPr>
              <p:nvPr/>
            </p:nvSpPr>
            <p:spPr>
              <a:xfrm>
                <a:off x="838200" y="1550285"/>
                <a:ext cx="9604022" cy="954107"/>
              </a:xfrm>
              <a:prstGeom prst="rect">
                <a:avLst/>
              </a:prstGeom>
              <a:blipFill>
                <a:blip r:embed="rId2"/>
                <a:stretch>
                  <a:fillRect l="-661" t="-1299" r="-661" b="-6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63C6CC-F7B5-8A60-5B35-D7D15590B5B4}"/>
                  </a:ext>
                </a:extLst>
              </p:cNvPr>
              <p:cNvSpPr txBox="1"/>
              <p:nvPr/>
            </p:nvSpPr>
            <p:spPr>
              <a:xfrm>
                <a:off x="4419600" y="2403629"/>
                <a:ext cx="2766591"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𝑡𝑟𝑖𝑎𝑙</m:t>
                              </m:r>
                            </m:sub>
                          </m:sSub>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ea typeface="Cambria Math" panose="02040503050406030204" pitchFamily="18" charset="0"/>
                            </a:rPr>
                            <m:t>Φ</m:t>
                          </m:r>
                        </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𝐻</m:t>
                              </m:r>
                            </m:e>
                          </m:acc>
                        </m:e>
                        <m:e>
                          <m:r>
                            <m:rPr>
                              <m:sty m:val="p"/>
                            </m:rPr>
                            <a:rPr lang="el-GR" sz="2000" b="0" i="1" smtClean="0">
                              <a:latin typeface="Cambria Math" panose="02040503050406030204" pitchFamily="18" charset="0"/>
                              <a:ea typeface="Cambria Math" panose="02040503050406030204" pitchFamily="18" charset="0"/>
                            </a:rPr>
                            <m:t>Φ</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4" name="TextBox 3">
                <a:extLst>
                  <a:ext uri="{FF2B5EF4-FFF2-40B4-BE49-F238E27FC236}">
                    <a16:creationId xmlns:a16="http://schemas.microsoft.com/office/drawing/2014/main" id="{E963C6CC-F7B5-8A60-5B35-D7D15590B5B4}"/>
                  </a:ext>
                </a:extLst>
              </p:cNvPr>
              <p:cNvSpPr txBox="1">
                <a:spLocks noRot="1" noChangeAspect="1" noMove="1" noResize="1" noEditPoints="1" noAdjustHandles="1" noChangeArrowheads="1" noChangeShapeType="1" noTextEdit="1"/>
              </p:cNvSpPr>
              <p:nvPr/>
            </p:nvSpPr>
            <p:spPr>
              <a:xfrm>
                <a:off x="4419600" y="2403629"/>
                <a:ext cx="2766591" cy="347403"/>
              </a:xfrm>
              <a:prstGeom prst="rect">
                <a:avLst/>
              </a:prstGeom>
              <a:blipFill>
                <a:blip r:embed="rId3"/>
                <a:stretch>
                  <a:fillRect t="-10714" r="-459" b="-3214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98F3E09-C709-B288-A198-2ECF14D68FFD}"/>
              </a:ext>
            </a:extLst>
          </p:cNvPr>
          <p:cNvSpPr txBox="1"/>
          <p:nvPr/>
        </p:nvSpPr>
        <p:spPr>
          <a:xfrm>
            <a:off x="948266" y="3085554"/>
            <a:ext cx="8888972" cy="646331"/>
          </a:xfrm>
          <a:prstGeom prst="rect">
            <a:avLst/>
          </a:prstGeom>
          <a:noFill/>
        </p:spPr>
        <p:txBody>
          <a:bodyPr wrap="none" rtlCol="0">
            <a:spAutoFit/>
          </a:bodyPr>
          <a:lstStyle/>
          <a:p>
            <a:r>
              <a:rPr lang="en-US" dirty="0"/>
              <a:t>Need a trial wave function for He. Where do we get one?</a:t>
            </a:r>
          </a:p>
          <a:p>
            <a:r>
              <a:rPr lang="en-US" dirty="0"/>
              <a:t>So far, all we know is the orbitals from the independent particle model, may as well try it.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555815-5F6F-B16E-F39D-9A99AC2DA5CF}"/>
                  </a:ext>
                </a:extLst>
              </p:cNvPr>
              <p:cNvSpPr txBox="1"/>
              <p:nvPr/>
            </p:nvSpPr>
            <p:spPr>
              <a:xfrm>
                <a:off x="756354" y="3984277"/>
                <a:ext cx="24722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Φ</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oMath>
                  </m:oMathPara>
                </a14:m>
                <a:endParaRPr lang="en-US" dirty="0"/>
              </a:p>
            </p:txBody>
          </p:sp>
        </mc:Choice>
        <mc:Fallback xmlns="">
          <p:sp>
            <p:nvSpPr>
              <p:cNvPr id="8" name="TextBox 7">
                <a:extLst>
                  <a:ext uri="{FF2B5EF4-FFF2-40B4-BE49-F238E27FC236}">
                    <a16:creationId xmlns:a16="http://schemas.microsoft.com/office/drawing/2014/main" id="{EC555815-5F6F-B16E-F39D-9A99AC2DA5CF}"/>
                  </a:ext>
                </a:extLst>
              </p:cNvPr>
              <p:cNvSpPr txBox="1">
                <a:spLocks noRot="1" noChangeAspect="1" noMove="1" noResize="1" noEditPoints="1" noAdjustHandles="1" noChangeArrowheads="1" noChangeShapeType="1" noTextEdit="1"/>
              </p:cNvSpPr>
              <p:nvPr/>
            </p:nvSpPr>
            <p:spPr>
              <a:xfrm>
                <a:off x="756354" y="3984277"/>
                <a:ext cx="2472267"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C299E5-B1F7-BD11-09E7-E745716CDB60}"/>
                  </a:ext>
                </a:extLst>
              </p:cNvPr>
              <p:cNvSpPr txBox="1"/>
              <p:nvPr/>
            </p:nvSpPr>
            <p:spPr>
              <a:xfrm>
                <a:off x="838200" y="4465678"/>
                <a:ext cx="2668411"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b>
                      </m:sSub>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𝜁</m:t>
                          </m:r>
                        </m:e>
                        <m:sup>
                          <m:r>
                            <a:rPr lang="en-US" b="0" i="1" smtClean="0">
                              <a:latin typeface="Cambria Math" panose="02040503050406030204" pitchFamily="18" charset="0"/>
                              <a:ea typeface="Cambria Math" panose="02040503050406030204" pitchFamily="18" charset="0"/>
                            </a:rPr>
                            <m:t>3/2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𝜁</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sup>
                      </m:sSup>
                    </m:oMath>
                  </m:oMathPara>
                </a14:m>
                <a:endParaRPr lang="en-US" dirty="0"/>
              </a:p>
            </p:txBody>
          </p:sp>
        </mc:Choice>
        <mc:Fallback xmlns="">
          <p:sp>
            <p:nvSpPr>
              <p:cNvPr id="10" name="TextBox 9">
                <a:extLst>
                  <a:ext uri="{FF2B5EF4-FFF2-40B4-BE49-F238E27FC236}">
                    <a16:creationId xmlns:a16="http://schemas.microsoft.com/office/drawing/2014/main" id="{36C299E5-B1F7-BD11-09E7-E745716CDB60}"/>
                  </a:ext>
                </a:extLst>
              </p:cNvPr>
              <p:cNvSpPr txBox="1">
                <a:spLocks noRot="1" noChangeAspect="1" noMove="1" noResize="1" noEditPoints="1" noAdjustHandles="1" noChangeArrowheads="1" noChangeShapeType="1" noTextEdit="1"/>
              </p:cNvSpPr>
              <p:nvPr/>
            </p:nvSpPr>
            <p:spPr>
              <a:xfrm>
                <a:off x="838200" y="4465678"/>
                <a:ext cx="2668411" cy="6646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3EDAA6-D173-1368-7C41-56F146F9D630}"/>
                  </a:ext>
                </a:extLst>
              </p:cNvPr>
              <p:cNvSpPr txBox="1"/>
              <p:nvPr/>
            </p:nvSpPr>
            <p:spPr>
              <a:xfrm>
                <a:off x="838200" y="5130284"/>
                <a:ext cx="2668411"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𝜁</m:t>
                          </m:r>
                        </m:e>
                        <m:sup>
                          <m:r>
                            <a:rPr lang="en-US" b="0" i="1" smtClean="0">
                              <a:latin typeface="Cambria Math" panose="02040503050406030204" pitchFamily="18" charset="0"/>
                              <a:ea typeface="Cambria Math" panose="02040503050406030204" pitchFamily="18" charset="0"/>
                            </a:rPr>
                            <m:t>3/2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𝜁</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2</m:t>
                              </m:r>
                            </m:sub>
                          </m:sSub>
                        </m:sup>
                      </m:sSup>
                    </m:oMath>
                  </m:oMathPara>
                </a14:m>
                <a:endParaRPr lang="en-US" dirty="0"/>
              </a:p>
            </p:txBody>
          </p:sp>
        </mc:Choice>
        <mc:Fallback xmlns="">
          <p:sp>
            <p:nvSpPr>
              <p:cNvPr id="11" name="TextBox 10">
                <a:extLst>
                  <a:ext uri="{FF2B5EF4-FFF2-40B4-BE49-F238E27FC236}">
                    <a16:creationId xmlns:a16="http://schemas.microsoft.com/office/drawing/2014/main" id="{CC3EDAA6-D173-1368-7C41-56F146F9D630}"/>
                  </a:ext>
                </a:extLst>
              </p:cNvPr>
              <p:cNvSpPr txBox="1">
                <a:spLocks noRot="1" noChangeAspect="1" noMove="1" noResize="1" noEditPoints="1" noAdjustHandles="1" noChangeArrowheads="1" noChangeShapeType="1" noTextEdit="1"/>
              </p:cNvSpPr>
              <p:nvPr/>
            </p:nvSpPr>
            <p:spPr>
              <a:xfrm>
                <a:off x="838200" y="5130284"/>
                <a:ext cx="2668411" cy="664606"/>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6F512E4-A81F-21FC-ACB8-94655033213A}"/>
              </a:ext>
            </a:extLst>
          </p:cNvPr>
          <p:cNvCxnSpPr>
            <a:cxnSpLocks/>
          </p:cNvCxnSpPr>
          <p:nvPr/>
        </p:nvCxnSpPr>
        <p:spPr>
          <a:xfrm flipV="1">
            <a:off x="3070578" y="4353609"/>
            <a:ext cx="733778" cy="2814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F675C2-4E31-B16B-540E-E19AC7989D14}"/>
              </a:ext>
            </a:extLst>
          </p:cNvPr>
          <p:cNvSpPr txBox="1"/>
          <p:nvPr/>
        </p:nvSpPr>
        <p:spPr>
          <a:xfrm>
            <a:off x="3914344" y="4030443"/>
            <a:ext cx="2726644" cy="646331"/>
          </a:xfrm>
          <a:prstGeom prst="rect">
            <a:avLst/>
          </a:prstGeom>
          <a:noFill/>
          <a:ln>
            <a:noFill/>
          </a:ln>
        </p:spPr>
        <p:txBody>
          <a:bodyPr wrap="none" rtlCol="0">
            <a:spAutoFit/>
          </a:bodyPr>
          <a:lstStyle/>
          <a:p>
            <a:r>
              <a:rPr lang="en-US" dirty="0">
                <a:solidFill>
                  <a:srgbClr val="C00000"/>
                </a:solidFill>
              </a:rPr>
              <a:t>Effective atomic number: </a:t>
            </a:r>
          </a:p>
          <a:p>
            <a:r>
              <a:rPr lang="en-US" dirty="0">
                <a:solidFill>
                  <a:srgbClr val="C00000"/>
                </a:solidFill>
              </a:rPr>
              <a:t>Variational parameter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26E71C8-0238-F637-59AB-122E1219B25C}"/>
                  </a:ext>
                </a:extLst>
              </p:cNvPr>
              <p:cNvSpPr txBox="1"/>
              <p:nvPr/>
            </p:nvSpPr>
            <p:spPr>
              <a:xfrm>
                <a:off x="7055556" y="3811730"/>
                <a:ext cx="4651022" cy="646331"/>
              </a:xfrm>
              <a:prstGeom prst="rect">
                <a:avLst/>
              </a:prstGeom>
              <a:noFill/>
            </p:spPr>
            <p:txBody>
              <a:bodyPr wrap="square" rtlCol="0">
                <a:spAutoFit/>
              </a:bodyPr>
              <a:lstStyle/>
              <a:p>
                <a:r>
                  <a:rPr lang="en-US" dirty="0"/>
                  <a:t>If </a:t>
                </a:r>
                <a14:m>
                  <m:oMath xmlns:m="http://schemas.openxmlformats.org/officeDocument/2006/math">
                    <m:r>
                      <a:rPr lang="en-US" b="0" i="1" smtClean="0">
                        <a:latin typeface="Cambria Math" panose="02040503050406030204" pitchFamily="18" charset="0"/>
                        <a:ea typeface="Cambria Math" panose="02040503050406030204" pitchFamily="18" charset="0"/>
                      </a:rPr>
                      <m:t>𝜁</m:t>
                    </m:r>
                  </m:oMath>
                </a14:m>
                <a:r>
                  <a:rPr lang="en-US" dirty="0"/>
                  <a:t>=Z=2 </a:t>
                </a:r>
                <a:r>
                  <a:rPr lang="en-US" dirty="0">
                    <a:sym typeface="Wingdings" pitchFamily="2" charset="2"/>
                  </a:rPr>
                  <a:t> get the same result as using perturbation theory</a:t>
                </a:r>
                <a:r>
                  <a:rPr lang="en-US" dirty="0"/>
                  <a:t> </a:t>
                </a:r>
              </a:p>
            </p:txBody>
          </p:sp>
        </mc:Choice>
        <mc:Fallback xmlns="">
          <p:sp>
            <p:nvSpPr>
              <p:cNvPr id="16" name="TextBox 15">
                <a:extLst>
                  <a:ext uri="{FF2B5EF4-FFF2-40B4-BE49-F238E27FC236}">
                    <a16:creationId xmlns:a16="http://schemas.microsoft.com/office/drawing/2014/main" id="{A26E71C8-0238-F637-59AB-122E1219B25C}"/>
                  </a:ext>
                </a:extLst>
              </p:cNvPr>
              <p:cNvSpPr txBox="1">
                <a:spLocks noRot="1" noChangeAspect="1" noMove="1" noResize="1" noEditPoints="1" noAdjustHandles="1" noChangeArrowheads="1" noChangeShapeType="1" noTextEdit="1"/>
              </p:cNvSpPr>
              <p:nvPr/>
            </p:nvSpPr>
            <p:spPr>
              <a:xfrm>
                <a:off x="7055556" y="3811730"/>
                <a:ext cx="4651022" cy="646331"/>
              </a:xfrm>
              <a:prstGeom prst="rect">
                <a:avLst/>
              </a:prstGeom>
              <a:blipFill>
                <a:blip r:embed="rId7"/>
                <a:stretch>
                  <a:fillRect l="-1090" t="-3922"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2B0A140-7E64-E9AF-07B7-CEBA091315EB}"/>
                  </a:ext>
                </a:extLst>
              </p:cNvPr>
              <p:cNvSpPr txBox="1"/>
              <p:nvPr/>
            </p:nvSpPr>
            <p:spPr>
              <a:xfrm>
                <a:off x="7055556" y="4502742"/>
                <a:ext cx="5204630" cy="369332"/>
              </a:xfrm>
              <a:prstGeom prst="rect">
                <a:avLst/>
              </a:prstGeom>
              <a:noFill/>
            </p:spPr>
            <p:txBody>
              <a:bodyPr wrap="none" rtlCol="0">
                <a:spAutoFit/>
              </a:bodyPr>
              <a:lstStyle/>
              <a:p>
                <a:r>
                  <a:rPr lang="en-US" dirty="0"/>
                  <a:t>Want to find the value of </a:t>
                </a:r>
                <a14:m>
                  <m:oMath xmlns:m="http://schemas.openxmlformats.org/officeDocument/2006/math">
                    <m:r>
                      <a:rPr lang="en-US" b="0" i="1" smtClean="0">
                        <a:latin typeface="Cambria Math" panose="02040503050406030204" pitchFamily="18" charset="0"/>
                        <a:ea typeface="Cambria Math" panose="02040503050406030204" pitchFamily="18" charset="0"/>
                      </a:rPr>
                      <m:t>𝜁</m:t>
                    </m:r>
                  </m:oMath>
                </a14:m>
                <a:r>
                  <a:rPr lang="en-US" dirty="0"/>
                  <a:t> to give the lowest energy</a:t>
                </a:r>
              </a:p>
            </p:txBody>
          </p:sp>
        </mc:Choice>
        <mc:Fallback xmlns="">
          <p:sp>
            <p:nvSpPr>
              <p:cNvPr id="17" name="TextBox 16">
                <a:extLst>
                  <a:ext uri="{FF2B5EF4-FFF2-40B4-BE49-F238E27FC236}">
                    <a16:creationId xmlns:a16="http://schemas.microsoft.com/office/drawing/2014/main" id="{A2B0A140-7E64-E9AF-07B7-CEBA091315EB}"/>
                  </a:ext>
                </a:extLst>
              </p:cNvPr>
              <p:cNvSpPr txBox="1">
                <a:spLocks noRot="1" noChangeAspect="1" noMove="1" noResize="1" noEditPoints="1" noAdjustHandles="1" noChangeArrowheads="1" noChangeShapeType="1" noTextEdit="1"/>
              </p:cNvSpPr>
              <p:nvPr/>
            </p:nvSpPr>
            <p:spPr>
              <a:xfrm>
                <a:off x="7055556" y="4502742"/>
                <a:ext cx="5204630" cy="369332"/>
              </a:xfrm>
              <a:prstGeom prst="rect">
                <a:avLst/>
              </a:prstGeom>
              <a:blipFill>
                <a:blip r:embed="rId8"/>
                <a:stretch>
                  <a:fillRect l="-973"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AB07F-18D6-B0D3-CAD8-8F71C7F9B99C}"/>
                  </a:ext>
                </a:extLst>
              </p:cNvPr>
              <p:cNvSpPr txBox="1"/>
              <p:nvPr/>
            </p:nvSpPr>
            <p:spPr>
              <a:xfrm>
                <a:off x="7292623" y="4916755"/>
                <a:ext cx="2235933" cy="485774"/>
              </a:xfrm>
              <a:prstGeom prst="rect">
                <a:avLst/>
              </a:prstGeom>
              <a:noFill/>
            </p:spPr>
            <p:txBody>
              <a:bodyPr wrap="none" rtlCol="0">
                <a:spAutoFit/>
              </a:bodyPr>
              <a:lstStyle/>
              <a:p>
                <a:r>
                  <a:rPr lang="en-US" dirty="0">
                    <a:sym typeface="Wingdings" pitchFamily="2" charset="2"/>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𝜁</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27</m:t>
                        </m:r>
                      </m:num>
                      <m:den>
                        <m:r>
                          <a:rPr lang="en-US" b="0" i="1" smtClean="0">
                            <a:latin typeface="Cambria Math" panose="02040503050406030204" pitchFamily="18" charset="0"/>
                            <a:ea typeface="Cambria Math" panose="02040503050406030204" pitchFamily="18" charset="0"/>
                          </a:rPr>
                          <m:t>16</m:t>
                        </m:r>
                      </m:den>
                    </m:f>
                    <m:r>
                      <a:rPr lang="en-US" b="0" i="1" smtClean="0">
                        <a:latin typeface="Cambria Math" panose="02040503050406030204" pitchFamily="18" charset="0"/>
                        <a:ea typeface="Cambria Math" panose="02040503050406030204" pitchFamily="18" charset="0"/>
                      </a:rPr>
                      <m:t>≅1.69&lt;2</m:t>
                    </m:r>
                  </m:oMath>
                </a14:m>
                <a:endParaRPr lang="en-US" dirty="0"/>
              </a:p>
            </p:txBody>
          </p:sp>
        </mc:Choice>
        <mc:Fallback xmlns="">
          <p:sp>
            <p:nvSpPr>
              <p:cNvPr id="20" name="TextBox 19">
                <a:extLst>
                  <a:ext uri="{FF2B5EF4-FFF2-40B4-BE49-F238E27FC236}">
                    <a16:creationId xmlns:a16="http://schemas.microsoft.com/office/drawing/2014/main" id="{96EAB07F-18D6-B0D3-CAD8-8F71C7F9B99C}"/>
                  </a:ext>
                </a:extLst>
              </p:cNvPr>
              <p:cNvSpPr txBox="1">
                <a:spLocks noRot="1" noChangeAspect="1" noMove="1" noResize="1" noEditPoints="1" noAdjustHandles="1" noChangeArrowheads="1" noChangeShapeType="1" noTextEdit="1"/>
              </p:cNvSpPr>
              <p:nvPr/>
            </p:nvSpPr>
            <p:spPr>
              <a:xfrm>
                <a:off x="7292623" y="4916755"/>
                <a:ext cx="2235933" cy="485774"/>
              </a:xfrm>
              <a:prstGeom prst="rect">
                <a:avLst/>
              </a:prstGeom>
              <a:blipFill>
                <a:blip r:embed="rId9"/>
                <a:stretch>
                  <a:fillRect l="-2260" b="-512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F0A3A38-D42C-FC21-505A-7EC7EEDCFC5C}"/>
              </a:ext>
            </a:extLst>
          </p:cNvPr>
          <p:cNvSpPr txBox="1"/>
          <p:nvPr/>
        </p:nvSpPr>
        <p:spPr>
          <a:xfrm>
            <a:off x="5640211" y="5442233"/>
            <a:ext cx="6423378" cy="646331"/>
          </a:xfrm>
          <a:prstGeom prst="rect">
            <a:avLst/>
          </a:prstGeom>
          <a:noFill/>
        </p:spPr>
        <p:txBody>
          <a:bodyPr wrap="square" rtlCol="0">
            <a:spAutoFit/>
          </a:bodyPr>
          <a:lstStyle/>
          <a:p>
            <a:r>
              <a:rPr lang="en-US" dirty="0">
                <a:solidFill>
                  <a:schemeClr val="accent5"/>
                </a:solidFill>
              </a:rPr>
              <a:t>Each electron partially screens the nucleus from the other so that the net effective nuclear charge is reduced from 2 to 27/16</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727662-F156-DFE9-F1B7-85EA9E0E76D3}"/>
                  </a:ext>
                </a:extLst>
              </p:cNvPr>
              <p:cNvSpPr txBox="1"/>
              <p:nvPr/>
            </p:nvSpPr>
            <p:spPr>
              <a:xfrm>
                <a:off x="7292623" y="6209771"/>
                <a:ext cx="2960041" cy="369332"/>
              </a:xfrm>
              <a:prstGeom prst="rect">
                <a:avLst/>
              </a:prstGeom>
              <a:noFill/>
            </p:spPr>
            <p:txBody>
              <a:bodyPr wrap="none" rtlCol="0">
                <a:spAutoFit/>
              </a:bodyPr>
              <a:lstStyle/>
              <a:p>
                <a:r>
                  <a:rPr lang="en-US" dirty="0">
                    <a:sym typeface="Wingdings" pitchFamily="2" charset="2"/>
                  </a:rPr>
                  <a:t></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𝑡𝑟𝑖𝑎𝑙</m:t>
                            </m:r>
                          </m:sub>
                        </m:sSub>
                      </m:e>
                    </m:d>
                    <m:r>
                      <a:rPr lang="en-US" b="0" i="0" smtClean="0">
                        <a:latin typeface="Cambria Math" panose="02040503050406030204" pitchFamily="18" charset="0"/>
                      </a:rPr>
                      <m:t>=</m:t>
                    </m:r>
                    <m:r>
                      <a:rPr lang="en-US" b="1" i="0" smtClean="0">
                        <a:latin typeface="Cambria Math" panose="02040503050406030204" pitchFamily="18" charset="0"/>
                      </a:rPr>
                      <m:t>−</m:t>
                    </m:r>
                    <m:r>
                      <a:rPr lang="en-US" b="1" i="0" smtClean="0">
                        <a:latin typeface="Cambria Math" panose="02040503050406030204" pitchFamily="18" charset="0"/>
                      </a:rPr>
                      <m:t>𝟐</m:t>
                    </m:r>
                    <m:r>
                      <a:rPr lang="en-US" b="1" i="0" smtClean="0">
                        <a:latin typeface="Cambria Math" panose="02040503050406030204" pitchFamily="18" charset="0"/>
                      </a:rPr>
                      <m:t>.</m:t>
                    </m:r>
                    <m:r>
                      <a:rPr lang="en-US" b="1" i="0" smtClean="0">
                        <a:latin typeface="Cambria Math" panose="02040503050406030204" pitchFamily="18" charset="0"/>
                      </a:rPr>
                      <m:t>𝟖𝟓</m:t>
                    </m:r>
                    <m:r>
                      <a:rPr lang="en-US" b="1" i="0" smtClean="0">
                        <a:latin typeface="Cambria Math" panose="02040503050406030204" pitchFamily="18" charset="0"/>
                      </a:rPr>
                      <m:t> </m:t>
                    </m:r>
                    <m:r>
                      <m:rPr>
                        <m:sty m:val="p"/>
                      </m:rPr>
                      <a:rPr lang="en-US" b="0" i="0" smtClean="0">
                        <a:latin typeface="Cambria Math" panose="02040503050406030204" pitchFamily="18" charset="0"/>
                      </a:rPr>
                      <m:t>hartree</m:t>
                    </m:r>
                  </m:oMath>
                </a14:m>
                <a:r>
                  <a:rPr lang="en-US" dirty="0">
                    <a:sym typeface="Wingdings" pitchFamily="2" charset="2"/>
                  </a:rPr>
                  <a:t> </a:t>
                </a:r>
                <a:endParaRPr lang="en-US" dirty="0"/>
              </a:p>
            </p:txBody>
          </p:sp>
        </mc:Choice>
        <mc:Fallback xmlns="">
          <p:sp>
            <p:nvSpPr>
              <p:cNvPr id="22" name="TextBox 21">
                <a:extLst>
                  <a:ext uri="{FF2B5EF4-FFF2-40B4-BE49-F238E27FC236}">
                    <a16:creationId xmlns:a16="http://schemas.microsoft.com/office/drawing/2014/main" id="{31727662-F156-DFE9-F1B7-85EA9E0E76D3}"/>
                  </a:ext>
                </a:extLst>
              </p:cNvPr>
              <p:cNvSpPr txBox="1">
                <a:spLocks noRot="1" noChangeAspect="1" noMove="1" noResize="1" noEditPoints="1" noAdjustHandles="1" noChangeArrowheads="1" noChangeShapeType="1" noTextEdit="1"/>
              </p:cNvSpPr>
              <p:nvPr/>
            </p:nvSpPr>
            <p:spPr>
              <a:xfrm>
                <a:off x="7292623" y="6209771"/>
                <a:ext cx="2960041" cy="369332"/>
              </a:xfrm>
              <a:prstGeom prst="rect">
                <a:avLst/>
              </a:prstGeom>
              <a:blipFill>
                <a:blip r:embed="rId10"/>
                <a:stretch>
                  <a:fillRect l="-1709" t="-10345" b="-24138"/>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D95FAE9-7D12-C866-B10C-A53DE57067E2}"/>
              </a:ext>
            </a:extLst>
          </p:cNvPr>
          <p:cNvSpPr txBox="1"/>
          <p:nvPr/>
        </p:nvSpPr>
        <p:spPr>
          <a:xfrm>
            <a:off x="959556" y="6308209"/>
            <a:ext cx="6096000" cy="369332"/>
          </a:xfrm>
          <a:prstGeom prst="rect">
            <a:avLst/>
          </a:prstGeom>
          <a:noFill/>
        </p:spPr>
        <p:txBody>
          <a:bodyPr wrap="square">
            <a:spAutoFit/>
          </a:bodyPr>
          <a:lstStyle/>
          <a:p>
            <a:r>
              <a:rPr lang="en-US" dirty="0">
                <a:solidFill>
                  <a:srgbClr val="C00000"/>
                </a:solidFill>
              </a:rPr>
              <a:t>Experimental: -2.905 Hartree</a:t>
            </a:r>
          </a:p>
        </p:txBody>
      </p:sp>
    </p:spTree>
    <p:extLst>
      <p:ext uri="{BB962C8B-B14F-4D97-AF65-F5344CB8AC3E}">
        <p14:creationId xmlns:p14="http://schemas.microsoft.com/office/powerpoint/2010/main" val="164862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EF470-ED5C-813F-E6C5-DAED9C60A246}"/>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Chemical Bond: Quantum Glue</a:t>
            </a:r>
          </a:p>
        </p:txBody>
      </p:sp>
      <p:sp>
        <p:nvSpPr>
          <p:cNvPr id="5" name="TextBox 4">
            <a:extLst>
              <a:ext uri="{FF2B5EF4-FFF2-40B4-BE49-F238E27FC236}">
                <a16:creationId xmlns:a16="http://schemas.microsoft.com/office/drawing/2014/main" id="{95046CC3-6E2B-9647-B05C-CB4706984B26}"/>
              </a:ext>
            </a:extLst>
          </p:cNvPr>
          <p:cNvSpPr txBox="1"/>
          <p:nvPr/>
        </p:nvSpPr>
        <p:spPr>
          <a:xfrm>
            <a:off x="7532776" y="6498673"/>
            <a:ext cx="5373755" cy="410713"/>
          </a:xfrm>
          <a:prstGeom prst="rect">
            <a:avLst/>
          </a:prstGeom>
        </p:spPr>
        <p:txBody>
          <a:bodyPr vert="horz" lIns="91440" tIns="45720" rIns="91440" bIns="45720" rtlCol="0">
            <a:normAutofit/>
          </a:bodyPr>
          <a:lstStyle/>
          <a:p>
            <a:pPr>
              <a:lnSpc>
                <a:spcPct val="90000"/>
              </a:lnSpc>
              <a:spcBef>
                <a:spcPts val="1000"/>
              </a:spcBef>
            </a:pPr>
            <a:r>
              <a:rPr lang="en-US" dirty="0">
                <a:hlinkClick r:id="rId2"/>
              </a:rPr>
              <a:t>http://xaktly.com/ConservationThermo.html</a:t>
            </a:r>
            <a:endParaRPr lang="en-US" dirty="0"/>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631518-B50A-5F54-66C0-A65C8E790F87}"/>
              </a:ext>
            </a:extLst>
          </p:cNvPr>
          <p:cNvPicPr>
            <a:picLocks noChangeAspect="1"/>
          </p:cNvPicPr>
          <p:nvPr/>
        </p:nvPicPr>
        <p:blipFill rotWithShape="1">
          <a:blip r:embed="rId3">
            <a:extLst>
              <a:ext uri="{28A0092B-C50C-407E-A947-70E740481C1C}">
                <a14:useLocalDpi xmlns:a14="http://schemas.microsoft.com/office/drawing/2010/main" val="0"/>
              </a:ext>
            </a:extLst>
          </a:blip>
          <a:srcRect t="18242" b="44046"/>
          <a:stretch/>
        </p:blipFill>
        <p:spPr>
          <a:xfrm>
            <a:off x="4125081" y="2853366"/>
            <a:ext cx="2669036" cy="1014096"/>
          </a:xfrm>
          <a:prstGeom prst="rect">
            <a:avLst/>
          </a:prstGeom>
        </p:spPr>
      </p:pic>
      <p:pic>
        <p:nvPicPr>
          <p:cNvPr id="3" name="Picture 2">
            <a:extLst>
              <a:ext uri="{FF2B5EF4-FFF2-40B4-BE49-F238E27FC236}">
                <a16:creationId xmlns:a16="http://schemas.microsoft.com/office/drawing/2014/main" id="{6D1F678B-8C5B-7D83-C217-14DFEC7C2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662" y="1946657"/>
            <a:ext cx="4584975" cy="4199571"/>
          </a:xfrm>
          <a:prstGeom prst="rect">
            <a:avLst/>
          </a:prstGeom>
        </p:spPr>
      </p:pic>
    </p:spTree>
    <p:extLst>
      <p:ext uri="{BB962C8B-B14F-4D97-AF65-F5344CB8AC3E}">
        <p14:creationId xmlns:p14="http://schemas.microsoft.com/office/powerpoint/2010/main" val="426525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889E2-DA37-C27C-AB59-161BC0A27104}"/>
              </a:ext>
            </a:extLst>
          </p:cNvPr>
          <p:cNvSpPr>
            <a:spLocks noGrp="1"/>
          </p:cNvSpPr>
          <p:nvPr>
            <p:ph type="title"/>
          </p:nvPr>
        </p:nvSpPr>
        <p:spPr>
          <a:xfrm>
            <a:off x="645065" y="1463040"/>
            <a:ext cx="3796306" cy="2690949"/>
          </a:xfrm>
        </p:spPr>
        <p:txBody>
          <a:bodyPr vert="horz" lIns="91440" tIns="45720" rIns="91440" bIns="45720" rtlCol="0" anchor="t">
            <a:normAutofit/>
          </a:bodyPr>
          <a:lstStyle/>
          <a:p>
            <a:r>
              <a:rPr lang="en-US" sz="3700" kern="1200" dirty="0">
                <a:solidFill>
                  <a:schemeClr val="tx1"/>
                </a:solidFill>
                <a:latin typeface="+mj-lt"/>
                <a:ea typeface="+mj-ea"/>
                <a:cs typeface="+mj-cs"/>
              </a:rPr>
              <a:t>Linear Combination of Atomic Orbitals for Molecular Orbitals (LCAO-MO)</a:t>
            </a:r>
          </a:p>
        </p:txBody>
      </p:sp>
      <p:grpSp>
        <p:nvGrpSpPr>
          <p:cNvPr id="27" name="Group 26">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0F299A-C55F-34A5-F5EA-D40D0B87BE7E}"/>
              </a:ext>
            </a:extLst>
          </p:cNvPr>
          <p:cNvGrpSpPr/>
          <p:nvPr/>
        </p:nvGrpSpPr>
        <p:grpSpPr>
          <a:xfrm>
            <a:off x="5407705" y="1339152"/>
            <a:ext cx="5962721" cy="4329325"/>
            <a:chOff x="73152" y="402336"/>
            <a:chExt cx="8120315" cy="6034741"/>
          </a:xfrm>
        </p:grpSpPr>
        <p:pic>
          <p:nvPicPr>
            <p:cNvPr id="4" name="Picture 45" descr="23_13fig_PChem">
              <a:extLst>
                <a:ext uri="{FF2B5EF4-FFF2-40B4-BE49-F238E27FC236}">
                  <a16:creationId xmlns:a16="http://schemas.microsoft.com/office/drawing/2014/main" id="{77C6B19E-9546-9ECB-0262-7E491035FC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617" b="78095"/>
            <a:stretch/>
          </p:blipFill>
          <p:spPr bwMode="auto">
            <a:xfrm>
              <a:off x="73152" y="402336"/>
              <a:ext cx="7543800" cy="2941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F04B05F-1A7A-2719-539B-20ACAAAD33F8}"/>
                </a:ext>
              </a:extLst>
            </p:cNvPr>
            <p:cNvSpPr txBox="1"/>
            <p:nvPr/>
          </p:nvSpPr>
          <p:spPr>
            <a:xfrm>
              <a:off x="6174164" y="1658957"/>
              <a:ext cx="1654620" cy="523220"/>
            </a:xfrm>
            <a:prstGeom prst="rect">
              <a:avLst/>
            </a:prstGeom>
            <a:noFill/>
          </p:spPr>
          <p:txBody>
            <a:bodyPr wrap="none" rtlCol="0">
              <a:spAutoFit/>
            </a:bodyPr>
            <a:lstStyle/>
            <a:p>
              <a:pPr defTabSz="361188">
                <a:spcAft>
                  <a:spcPts val="600"/>
                </a:spcAft>
              </a:pPr>
              <a:r>
                <a:rPr lang="en-US" sz="2212" b="1" kern="1200">
                  <a:solidFill>
                    <a:prstClr val="black"/>
                  </a:solidFill>
                  <a:latin typeface="+mn-lt"/>
                  <a:ea typeface="+mn-ea"/>
                  <a:cs typeface="+mn-cs"/>
                </a:rPr>
                <a:t>BONDING</a:t>
              </a:r>
              <a:endParaRPr lang="en-US" sz="2800" b="1">
                <a:solidFill>
                  <a:prstClr val="black"/>
                </a:solidFill>
              </a:endParaRPr>
            </a:p>
          </p:txBody>
        </p:sp>
        <p:pic>
          <p:nvPicPr>
            <p:cNvPr id="6" name="Picture 45" descr="23_13fig_PChem">
              <a:extLst>
                <a:ext uri="{FF2B5EF4-FFF2-40B4-BE49-F238E27FC236}">
                  <a16:creationId xmlns:a16="http://schemas.microsoft.com/office/drawing/2014/main" id="{6816CCFF-50F2-5794-AF06-640DDC4691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7" r="43617" b="52292"/>
            <a:stretch/>
          </p:blipFill>
          <p:spPr bwMode="auto">
            <a:xfrm>
              <a:off x="73152" y="3343506"/>
              <a:ext cx="7543800" cy="3093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DEE5492-EBE9-43F6-F7B4-1C2757F10AAC}"/>
                </a:ext>
              </a:extLst>
            </p:cNvPr>
            <p:cNvSpPr txBox="1"/>
            <p:nvPr/>
          </p:nvSpPr>
          <p:spPr>
            <a:xfrm>
              <a:off x="5809481" y="4894489"/>
              <a:ext cx="2383986" cy="523220"/>
            </a:xfrm>
            <a:prstGeom prst="rect">
              <a:avLst/>
            </a:prstGeom>
            <a:noFill/>
          </p:spPr>
          <p:txBody>
            <a:bodyPr wrap="none" rtlCol="0">
              <a:spAutoFit/>
            </a:bodyPr>
            <a:lstStyle/>
            <a:p>
              <a:pPr defTabSz="361188">
                <a:spcAft>
                  <a:spcPts val="600"/>
                </a:spcAft>
              </a:pPr>
              <a:r>
                <a:rPr lang="en-US" sz="2212" b="1" kern="1200">
                  <a:solidFill>
                    <a:prstClr val="black"/>
                  </a:solidFill>
                  <a:latin typeface="+mn-lt"/>
                  <a:ea typeface="+mn-ea"/>
                  <a:cs typeface="+mn-cs"/>
                </a:rPr>
                <a:t>ANTIBONDING</a:t>
              </a:r>
              <a:endParaRPr lang="en-US" sz="2800" b="1">
                <a:solidFill>
                  <a:prstClr val="black"/>
                </a:solidFill>
              </a:endParaRPr>
            </a:p>
          </p:txBody>
        </p:sp>
      </p:grpSp>
    </p:spTree>
    <p:extLst>
      <p:ext uri="{BB962C8B-B14F-4D97-AF65-F5344CB8AC3E}">
        <p14:creationId xmlns:p14="http://schemas.microsoft.com/office/powerpoint/2010/main" val="2651691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2782-51A9-B580-356C-EF710AA848AE}"/>
              </a:ext>
            </a:extLst>
          </p:cNvPr>
          <p:cNvSpPr>
            <a:spLocks noGrp="1"/>
          </p:cNvSpPr>
          <p:nvPr>
            <p:ph type="title"/>
          </p:nvPr>
        </p:nvSpPr>
        <p:spPr/>
        <p:txBody>
          <a:bodyPr/>
          <a:lstStyle/>
          <a:p>
            <a:r>
              <a:rPr lang="en-US" dirty="0"/>
              <a:t>Roadmap</a:t>
            </a:r>
          </a:p>
        </p:txBody>
      </p:sp>
      <p:sp>
        <p:nvSpPr>
          <p:cNvPr id="3" name="TextBox 2">
            <a:extLst>
              <a:ext uri="{FF2B5EF4-FFF2-40B4-BE49-F238E27FC236}">
                <a16:creationId xmlns:a16="http://schemas.microsoft.com/office/drawing/2014/main" id="{D766063C-21DC-39CB-1598-A7FC2F990AE5}"/>
              </a:ext>
            </a:extLst>
          </p:cNvPr>
          <p:cNvSpPr txBox="1"/>
          <p:nvPr/>
        </p:nvSpPr>
        <p:spPr>
          <a:xfrm>
            <a:off x="726141" y="1690688"/>
            <a:ext cx="3159263" cy="462286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t>Wave function</a:t>
            </a:r>
          </a:p>
          <a:p>
            <a:pPr marL="285750" indent="-285750">
              <a:lnSpc>
                <a:spcPct val="150000"/>
              </a:lnSpc>
              <a:buFont typeface="Arial" panose="020B0604020202020204" pitchFamily="34" charset="0"/>
              <a:buChar char="•"/>
            </a:pPr>
            <a:r>
              <a:rPr lang="en-US" dirty="0"/>
              <a:t>Schrödinger Equation</a:t>
            </a:r>
          </a:p>
          <a:p>
            <a:pPr marL="285750" indent="-285750">
              <a:lnSpc>
                <a:spcPct val="150000"/>
              </a:lnSpc>
              <a:buFont typeface="Arial" panose="020B0604020202020204" pitchFamily="34" charset="0"/>
              <a:buChar char="•"/>
            </a:pPr>
            <a:r>
              <a:rPr lang="en-US" dirty="0"/>
              <a:t>The Hamiltonian</a:t>
            </a:r>
          </a:p>
          <a:p>
            <a:pPr marL="285750" indent="-285750">
              <a:lnSpc>
                <a:spcPct val="150000"/>
              </a:lnSpc>
              <a:buFont typeface="Arial" panose="020B0604020202020204" pitchFamily="34" charset="0"/>
              <a:buChar char="•"/>
            </a:pPr>
            <a:r>
              <a:rPr lang="en-US" dirty="0"/>
              <a:t>Hydrogen Atom</a:t>
            </a:r>
          </a:p>
          <a:p>
            <a:pPr marL="285750" indent="-285750">
              <a:lnSpc>
                <a:spcPct val="150000"/>
              </a:lnSpc>
              <a:buFont typeface="Arial" panose="020B0604020202020204" pitchFamily="34" charset="0"/>
              <a:buChar char="•"/>
            </a:pPr>
            <a:r>
              <a:rPr lang="en-US" dirty="0"/>
              <a:t>Helium Atom</a:t>
            </a:r>
          </a:p>
          <a:p>
            <a:pPr marL="742950" lvl="1" indent="-285750">
              <a:lnSpc>
                <a:spcPct val="150000"/>
              </a:lnSpc>
              <a:buFont typeface="Wingdings" pitchFamily="2" charset="2"/>
              <a:buChar char="§"/>
            </a:pPr>
            <a:r>
              <a:rPr lang="en-US" dirty="0"/>
              <a:t>Independent Particle</a:t>
            </a:r>
          </a:p>
          <a:p>
            <a:pPr marL="742950" lvl="1" indent="-285750">
              <a:lnSpc>
                <a:spcPct val="150000"/>
              </a:lnSpc>
              <a:buFont typeface="Wingdings" pitchFamily="2" charset="2"/>
              <a:buChar char="§"/>
            </a:pPr>
            <a:r>
              <a:rPr lang="en-US" dirty="0"/>
              <a:t>Perturbation theory</a:t>
            </a:r>
          </a:p>
          <a:p>
            <a:pPr marL="742950" lvl="1" indent="-285750">
              <a:lnSpc>
                <a:spcPct val="150000"/>
              </a:lnSpc>
              <a:buFont typeface="Wingdings" pitchFamily="2" charset="2"/>
              <a:buChar char="§"/>
            </a:pPr>
            <a:r>
              <a:rPr lang="en-US" dirty="0"/>
              <a:t>Variational method</a:t>
            </a:r>
          </a:p>
          <a:p>
            <a:pPr marL="285750" indent="-285750">
              <a:lnSpc>
                <a:spcPct val="150000"/>
              </a:lnSpc>
              <a:buFont typeface="Arial" panose="020B0604020202020204" pitchFamily="34" charset="0"/>
              <a:buChar char="•"/>
            </a:pPr>
            <a:r>
              <a:rPr lang="en-US" dirty="0"/>
              <a:t>Chemical bond: LCAO-MO</a:t>
            </a:r>
          </a:p>
          <a:p>
            <a:pPr marL="285750" indent="-285750">
              <a:lnSpc>
                <a:spcPct val="150000"/>
              </a:lnSpc>
              <a:buFont typeface="Arial" panose="020B0604020202020204" pitchFamily="34" charset="0"/>
              <a:buChar char="•"/>
            </a:pPr>
            <a:r>
              <a:rPr lang="en-US" dirty="0"/>
              <a:t>Intermolecular Forces</a:t>
            </a:r>
          </a:p>
          <a:p>
            <a:pPr marL="285750" indent="-285750">
              <a:lnSpc>
                <a:spcPct val="150000"/>
              </a:lnSpc>
              <a:buFont typeface="Arial" panose="020B0604020202020204" pitchFamily="34" charset="0"/>
              <a:buChar char="•"/>
            </a:pPr>
            <a:r>
              <a:rPr lang="en-US" dirty="0"/>
              <a:t>Fragmentation approaches</a:t>
            </a:r>
          </a:p>
        </p:txBody>
      </p:sp>
    </p:spTree>
    <p:extLst>
      <p:ext uri="{BB962C8B-B14F-4D97-AF65-F5344CB8AC3E}">
        <p14:creationId xmlns:p14="http://schemas.microsoft.com/office/powerpoint/2010/main" val="2561470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C97-6F6D-A9C9-F5E0-B78E4C0D1A7F}"/>
              </a:ext>
            </a:extLst>
          </p:cNvPr>
          <p:cNvSpPr>
            <a:spLocks noGrp="1"/>
          </p:cNvSpPr>
          <p:nvPr>
            <p:ph type="title"/>
          </p:nvPr>
        </p:nvSpPr>
        <p:spPr/>
        <p:txBody>
          <a:bodyPr/>
          <a:lstStyle/>
          <a:p>
            <a:r>
              <a:rPr lang="en-US" dirty="0"/>
              <a:t>Intermolecular Forces</a:t>
            </a:r>
          </a:p>
        </p:txBody>
      </p:sp>
      <p:sp>
        <p:nvSpPr>
          <p:cNvPr id="3" name="TextBox 2">
            <a:extLst>
              <a:ext uri="{FF2B5EF4-FFF2-40B4-BE49-F238E27FC236}">
                <a16:creationId xmlns:a16="http://schemas.microsoft.com/office/drawing/2014/main" id="{C4EDF3FC-2BD8-7218-A3E5-0B8650333B48}"/>
              </a:ext>
            </a:extLst>
          </p:cNvPr>
          <p:cNvSpPr txBox="1"/>
          <p:nvPr/>
        </p:nvSpPr>
        <p:spPr>
          <a:xfrm>
            <a:off x="689547" y="1528996"/>
            <a:ext cx="5987473" cy="646331"/>
          </a:xfrm>
          <a:prstGeom prst="rect">
            <a:avLst/>
          </a:prstGeom>
          <a:noFill/>
        </p:spPr>
        <p:txBody>
          <a:bodyPr wrap="none" rtlCol="0">
            <a:spAutoFit/>
          </a:bodyPr>
          <a:lstStyle/>
          <a:p>
            <a:r>
              <a:rPr lang="en-US" dirty="0"/>
              <a:t>Orders of magnitudes smaller than typical chemical bonds</a:t>
            </a:r>
          </a:p>
          <a:p>
            <a:endParaRPr lang="en-US" dirty="0"/>
          </a:p>
        </p:txBody>
      </p:sp>
      <p:sp>
        <p:nvSpPr>
          <p:cNvPr id="4" name="TextBox 3">
            <a:extLst>
              <a:ext uri="{FF2B5EF4-FFF2-40B4-BE49-F238E27FC236}">
                <a16:creationId xmlns:a16="http://schemas.microsoft.com/office/drawing/2014/main" id="{F01ADDD2-B9E3-BCA6-027A-08D23D1D80F6}"/>
              </a:ext>
            </a:extLst>
          </p:cNvPr>
          <p:cNvSpPr txBox="1"/>
          <p:nvPr/>
        </p:nvSpPr>
        <p:spPr>
          <a:xfrm>
            <a:off x="838200" y="2106266"/>
            <a:ext cx="8375754" cy="1477328"/>
          </a:xfrm>
          <a:prstGeom prst="rect">
            <a:avLst/>
          </a:prstGeom>
          <a:noFill/>
        </p:spPr>
        <p:txBody>
          <a:bodyPr wrap="none" rtlCol="0">
            <a:spAutoFit/>
          </a:bodyPr>
          <a:lstStyle/>
          <a:p>
            <a:pPr marL="285750" indent="-285750">
              <a:buFont typeface="Arial" panose="020B0604020202020204" pitchFamily="34" charset="0"/>
              <a:buChar char="•"/>
            </a:pPr>
            <a:r>
              <a:rPr lang="en-US" dirty="0"/>
              <a:t>Coulomb interactions</a:t>
            </a:r>
          </a:p>
          <a:p>
            <a:pPr marL="285750" indent="-285750">
              <a:buFont typeface="Arial" panose="020B0604020202020204" pitchFamily="34" charset="0"/>
              <a:buChar char="•"/>
            </a:pPr>
            <a:r>
              <a:rPr lang="en-US" dirty="0"/>
              <a:t>Polarization/Induction: e.g., dipole-dipole interactions between polar molecules</a:t>
            </a:r>
          </a:p>
          <a:p>
            <a:pPr marL="285750" indent="-285750">
              <a:buFont typeface="Arial" panose="020B0604020202020204" pitchFamily="34" charset="0"/>
              <a:buChar char="•"/>
            </a:pPr>
            <a:r>
              <a:rPr lang="en-US" dirty="0"/>
              <a:t>Dispersion/Van der Waals: e.g., induced dipole-induced dipole interactions</a:t>
            </a:r>
          </a:p>
          <a:p>
            <a:pPr marL="285750" indent="-285750">
              <a:buFont typeface="Arial" panose="020B0604020202020204" pitchFamily="34" charset="0"/>
              <a:buChar char="•"/>
            </a:pPr>
            <a:r>
              <a:rPr lang="en-US" dirty="0"/>
              <a:t>Exchange repulsion: a purely quantum mechanical effects</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307C3347-7073-7428-734B-25014E08911F}"/>
              </a:ext>
            </a:extLst>
          </p:cNvPr>
          <p:cNvSpPr txBox="1"/>
          <p:nvPr/>
        </p:nvSpPr>
        <p:spPr>
          <a:xfrm>
            <a:off x="689547" y="3629840"/>
            <a:ext cx="1781642" cy="369332"/>
          </a:xfrm>
          <a:prstGeom prst="rect">
            <a:avLst/>
          </a:prstGeom>
          <a:noFill/>
        </p:spPr>
        <p:txBody>
          <a:bodyPr wrap="none" rtlCol="0">
            <a:spAutoFit/>
          </a:bodyPr>
          <a:lstStyle/>
          <a:p>
            <a:r>
              <a:rPr lang="en-US" b="1" dirty="0">
                <a:solidFill>
                  <a:srgbClr val="0070C0"/>
                </a:solidFill>
              </a:rPr>
              <a:t>Hydrogen Bond</a:t>
            </a:r>
          </a:p>
        </p:txBody>
      </p:sp>
      <p:pic>
        <p:nvPicPr>
          <p:cNvPr id="7" name="Picture 6" descr="A black background with red text&#10;&#10;AI-generated content may be incorrect.">
            <a:extLst>
              <a:ext uri="{FF2B5EF4-FFF2-40B4-BE49-F238E27FC236}">
                <a16:creationId xmlns:a16="http://schemas.microsoft.com/office/drawing/2014/main" id="{65863DCC-05E8-27A8-0240-1736D24299F1}"/>
              </a:ext>
            </a:extLst>
          </p:cNvPr>
          <p:cNvPicPr>
            <a:picLocks noChangeAspect="1"/>
          </p:cNvPicPr>
          <p:nvPr/>
        </p:nvPicPr>
        <p:blipFill>
          <a:blip r:embed="rId2"/>
          <a:stretch>
            <a:fillRect/>
          </a:stretch>
        </p:blipFill>
        <p:spPr>
          <a:xfrm>
            <a:off x="1524020" y="4048484"/>
            <a:ext cx="3502057" cy="2133071"/>
          </a:xfrm>
          <a:prstGeom prst="rect">
            <a:avLst/>
          </a:prstGeom>
        </p:spPr>
      </p:pic>
      <p:sp>
        <p:nvSpPr>
          <p:cNvPr id="9" name="TextBox 8">
            <a:extLst>
              <a:ext uri="{FF2B5EF4-FFF2-40B4-BE49-F238E27FC236}">
                <a16:creationId xmlns:a16="http://schemas.microsoft.com/office/drawing/2014/main" id="{1801F617-2410-233D-0D33-5862C37BDA92}"/>
              </a:ext>
            </a:extLst>
          </p:cNvPr>
          <p:cNvSpPr txBox="1"/>
          <p:nvPr/>
        </p:nvSpPr>
        <p:spPr>
          <a:xfrm>
            <a:off x="689547" y="6230867"/>
            <a:ext cx="4552984" cy="246221"/>
          </a:xfrm>
          <a:prstGeom prst="rect">
            <a:avLst/>
          </a:prstGeom>
          <a:noFill/>
        </p:spPr>
        <p:txBody>
          <a:bodyPr wrap="square">
            <a:spAutoFit/>
          </a:bodyPr>
          <a:lstStyle/>
          <a:p>
            <a:r>
              <a:rPr lang="en-US" sz="1000" dirty="0">
                <a:solidFill>
                  <a:srgbClr val="00B050"/>
                </a:solidFill>
              </a:rPr>
              <a:t>https://</a:t>
            </a:r>
            <a:r>
              <a:rPr lang="en-US" sz="1000" dirty="0" err="1">
                <a:solidFill>
                  <a:srgbClr val="00B050"/>
                </a:solidFill>
              </a:rPr>
              <a:t>commons.wikimedia.org</a:t>
            </a:r>
            <a:r>
              <a:rPr lang="en-US" sz="1000" dirty="0">
                <a:solidFill>
                  <a:srgbClr val="00B050"/>
                </a:solidFill>
              </a:rPr>
              <a:t>/wiki/File:Hydrogen-bonding-in-water-2D.png</a:t>
            </a:r>
          </a:p>
        </p:txBody>
      </p:sp>
      <p:pic>
        <p:nvPicPr>
          <p:cNvPr id="11" name="Picture 10" descr="A diagram of a molecule&#10;&#10;AI-generated content may be incorrect.">
            <a:extLst>
              <a:ext uri="{FF2B5EF4-FFF2-40B4-BE49-F238E27FC236}">
                <a16:creationId xmlns:a16="http://schemas.microsoft.com/office/drawing/2014/main" id="{F277B9C3-6350-8BE6-5715-8CCF79864BAF}"/>
              </a:ext>
            </a:extLst>
          </p:cNvPr>
          <p:cNvPicPr>
            <a:picLocks noChangeAspect="1"/>
          </p:cNvPicPr>
          <p:nvPr/>
        </p:nvPicPr>
        <p:blipFill>
          <a:blip r:embed="rId3"/>
          <a:stretch>
            <a:fillRect/>
          </a:stretch>
        </p:blipFill>
        <p:spPr>
          <a:xfrm>
            <a:off x="7165925" y="3583594"/>
            <a:ext cx="2963288" cy="2515502"/>
          </a:xfrm>
          <a:prstGeom prst="rect">
            <a:avLst/>
          </a:prstGeom>
        </p:spPr>
      </p:pic>
      <p:sp>
        <p:nvSpPr>
          <p:cNvPr id="13" name="TextBox 12">
            <a:extLst>
              <a:ext uri="{FF2B5EF4-FFF2-40B4-BE49-F238E27FC236}">
                <a16:creationId xmlns:a16="http://schemas.microsoft.com/office/drawing/2014/main" id="{978B3DB3-B24F-5A04-653C-34E4DB6986FA}"/>
              </a:ext>
            </a:extLst>
          </p:cNvPr>
          <p:cNvSpPr txBox="1"/>
          <p:nvPr/>
        </p:nvSpPr>
        <p:spPr>
          <a:xfrm>
            <a:off x="7165925" y="6246654"/>
            <a:ext cx="3482439" cy="246221"/>
          </a:xfrm>
          <a:prstGeom prst="rect">
            <a:avLst/>
          </a:prstGeom>
          <a:noFill/>
        </p:spPr>
        <p:txBody>
          <a:bodyPr wrap="square">
            <a:spAutoFit/>
          </a:bodyPr>
          <a:lstStyle/>
          <a:p>
            <a:r>
              <a:rPr lang="en-US" sz="1000" dirty="0">
                <a:solidFill>
                  <a:srgbClr val="00B050"/>
                </a:solidFill>
              </a:rPr>
              <a:t>https://</a:t>
            </a:r>
            <a:r>
              <a:rPr lang="en-US" sz="1000" dirty="0" err="1">
                <a:solidFill>
                  <a:srgbClr val="00B050"/>
                </a:solidFill>
              </a:rPr>
              <a:t>commons.wikimedia.org</a:t>
            </a:r>
            <a:r>
              <a:rPr lang="en-US" sz="1000" dirty="0">
                <a:solidFill>
                  <a:srgbClr val="00B050"/>
                </a:solidFill>
              </a:rPr>
              <a:t>/wiki/</a:t>
            </a:r>
            <a:r>
              <a:rPr lang="en-US" sz="1000" dirty="0" err="1">
                <a:solidFill>
                  <a:srgbClr val="00B050"/>
                </a:solidFill>
              </a:rPr>
              <a:t>File:Hex_ice.GIF</a:t>
            </a:r>
            <a:endParaRPr lang="en-US" sz="1000" dirty="0">
              <a:solidFill>
                <a:srgbClr val="00B050"/>
              </a:solidFill>
            </a:endParaRPr>
          </a:p>
        </p:txBody>
      </p:sp>
    </p:spTree>
    <p:extLst>
      <p:ext uri="{BB962C8B-B14F-4D97-AF65-F5344CB8AC3E}">
        <p14:creationId xmlns:p14="http://schemas.microsoft.com/office/powerpoint/2010/main" val="180820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AAC9-E31C-C204-3F6E-0376FADCF7A8}"/>
              </a:ext>
            </a:extLst>
          </p:cNvPr>
          <p:cNvSpPr>
            <a:spLocks noGrp="1"/>
          </p:cNvSpPr>
          <p:nvPr>
            <p:ph type="title"/>
          </p:nvPr>
        </p:nvSpPr>
        <p:spPr/>
        <p:txBody>
          <a:bodyPr/>
          <a:lstStyle/>
          <a:p>
            <a:r>
              <a:rPr lang="en-US" dirty="0"/>
              <a:t>Ab Initial Quantum Chemistry Methods</a:t>
            </a:r>
          </a:p>
        </p:txBody>
      </p:sp>
      <p:sp>
        <p:nvSpPr>
          <p:cNvPr id="3" name="TextBox 2">
            <a:extLst>
              <a:ext uri="{FF2B5EF4-FFF2-40B4-BE49-F238E27FC236}">
                <a16:creationId xmlns:a16="http://schemas.microsoft.com/office/drawing/2014/main" id="{91B0EA1E-2E26-5E33-0382-1113A732E8DA}"/>
              </a:ext>
            </a:extLst>
          </p:cNvPr>
          <p:cNvSpPr txBox="1"/>
          <p:nvPr/>
        </p:nvSpPr>
        <p:spPr>
          <a:xfrm>
            <a:off x="670083" y="1690688"/>
            <a:ext cx="10640157" cy="2236510"/>
          </a:xfrm>
          <a:prstGeom prst="rect">
            <a:avLst/>
          </a:prstGeom>
          <a:noFill/>
        </p:spPr>
        <p:txBody>
          <a:bodyPr wrap="none" rtlCol="0">
            <a:spAutoFit/>
          </a:bodyPr>
          <a:lstStyle/>
          <a:p>
            <a:pPr marL="285750" indent="-285750">
              <a:buFont typeface="Arial" panose="020B0604020202020204" pitchFamily="34" charset="0"/>
              <a:buChar char="•"/>
            </a:pPr>
            <a:r>
              <a:rPr lang="en-US" dirty="0"/>
              <a:t>Computational techniques that are based on quantum chemistry that aim to solve the electronic SE.</a:t>
            </a:r>
          </a:p>
          <a:p>
            <a:pPr marL="285750" indent="-285750">
              <a:buFont typeface="Arial" panose="020B0604020202020204" pitchFamily="34" charset="0"/>
              <a:buChar char="•"/>
            </a:pPr>
            <a:r>
              <a:rPr lang="en-US" i="1" dirty="0"/>
              <a:t>Ab initio: </a:t>
            </a:r>
            <a:r>
              <a:rPr lang="en-US" dirty="0"/>
              <a:t>“from first principles”, only use physical constants and positions of electrons </a:t>
            </a:r>
            <a:r>
              <a:rPr lang="en-US" dirty="0" err="1"/>
              <a:t>etc</a:t>
            </a:r>
            <a:r>
              <a:rPr lang="en-US" dirty="0"/>
              <a:t> as input.</a:t>
            </a:r>
          </a:p>
          <a:p>
            <a:pPr marL="285750" indent="-285750">
              <a:buFont typeface="Arial" panose="020B0604020202020204" pitchFamily="34" charset="0"/>
              <a:buChar char="•"/>
            </a:pPr>
            <a:r>
              <a:rPr lang="en-US" dirty="0"/>
              <a:t>Increased sophistication of methods to approach exact solution to the electronic Schrödinger equation</a:t>
            </a:r>
          </a:p>
          <a:p>
            <a:pPr marL="285750" indent="-285750">
              <a:buFont typeface="Arial" panose="020B0604020202020204" pitchFamily="34" charset="0"/>
              <a:buChar char="•"/>
            </a:pPr>
            <a:r>
              <a:rPr lang="en-US" dirty="0"/>
              <a:t>Formal scaling of methods based on system size, </a:t>
            </a:r>
            <a:r>
              <a:rPr lang="en-US" i="1" dirty="0"/>
              <a:t>N (e.g., number of basis functions)</a:t>
            </a:r>
          </a:p>
          <a:p>
            <a:pPr>
              <a:spcBef>
                <a:spcPts val="1600"/>
              </a:spcBef>
            </a:pPr>
            <a:endParaRPr lang="en-US" dirty="0"/>
          </a:p>
          <a:p>
            <a:pPr marL="285750" indent="-285750">
              <a:buFont typeface="Arial" panose="020B0604020202020204" pitchFamily="34" charset="0"/>
              <a:buChar char="•"/>
            </a:pPr>
            <a:endParaRPr lang="en-US" dirty="0"/>
          </a:p>
          <a:p>
            <a:endParaRPr lang="en-US" i="1" dirty="0"/>
          </a:p>
        </p:txBody>
      </p:sp>
      <p:sp>
        <p:nvSpPr>
          <p:cNvPr id="4" name="Content Placeholder 2">
            <a:extLst>
              <a:ext uri="{FF2B5EF4-FFF2-40B4-BE49-F238E27FC236}">
                <a16:creationId xmlns:a16="http://schemas.microsoft.com/office/drawing/2014/main" id="{40D2E008-4B84-9C2D-4111-413B3E5938BA}"/>
              </a:ext>
            </a:extLst>
          </p:cNvPr>
          <p:cNvSpPr txBox="1">
            <a:spLocks/>
          </p:cNvSpPr>
          <p:nvPr/>
        </p:nvSpPr>
        <p:spPr>
          <a:xfrm>
            <a:off x="670083" y="3191162"/>
            <a:ext cx="10515600" cy="665327"/>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Font typeface="Arial" panose="020B0604020202020204" pitchFamily="34" charset="0"/>
              <a:buNone/>
            </a:pPr>
            <a:endParaRPr lang="en-US" sz="1600" dirty="0"/>
          </a:p>
        </p:txBody>
      </p:sp>
      <p:sp>
        <p:nvSpPr>
          <p:cNvPr id="5" name="Rectangle 4">
            <a:extLst>
              <a:ext uri="{FF2B5EF4-FFF2-40B4-BE49-F238E27FC236}">
                <a16:creationId xmlns:a16="http://schemas.microsoft.com/office/drawing/2014/main" id="{DFDCCF4D-52BE-F3CA-629B-AF680CC6BBDD}"/>
              </a:ext>
            </a:extLst>
          </p:cNvPr>
          <p:cNvSpPr/>
          <p:nvPr/>
        </p:nvSpPr>
        <p:spPr>
          <a:xfrm>
            <a:off x="9792575" y="4621035"/>
            <a:ext cx="2389249"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Dynamic correlation required to capture weak non-covalent interactions like van der Waals</a:t>
            </a:r>
          </a:p>
        </p:txBody>
      </p:sp>
      <p:graphicFrame>
        <p:nvGraphicFramePr>
          <p:cNvPr id="6" name="Table 5">
            <a:extLst>
              <a:ext uri="{FF2B5EF4-FFF2-40B4-BE49-F238E27FC236}">
                <a16:creationId xmlns:a16="http://schemas.microsoft.com/office/drawing/2014/main" id="{EF412010-687A-D6CD-EA7C-8611D6ACB548}"/>
              </a:ext>
            </a:extLst>
          </p:cNvPr>
          <p:cNvGraphicFramePr>
            <a:graphicFrameLocks noGrp="1"/>
          </p:cNvGraphicFramePr>
          <p:nvPr>
            <p:extLst>
              <p:ext uri="{D42A27DB-BD31-4B8C-83A1-F6EECF244321}">
                <p14:modId xmlns:p14="http://schemas.microsoft.com/office/powerpoint/2010/main" val="2146492829"/>
              </p:ext>
            </p:extLst>
          </p:nvPr>
        </p:nvGraphicFramePr>
        <p:xfrm>
          <a:off x="1039354" y="3429000"/>
          <a:ext cx="8614352" cy="2849880"/>
        </p:xfrm>
        <a:graphic>
          <a:graphicData uri="http://schemas.openxmlformats.org/drawingml/2006/table">
            <a:tbl>
              <a:tblPr firstRow="1" bandRow="1">
                <a:tableStyleId>{5C22544A-7EE6-4342-B048-85BDC9FD1C3A}</a:tableStyleId>
              </a:tblPr>
              <a:tblGrid>
                <a:gridCol w="1253756">
                  <a:extLst>
                    <a:ext uri="{9D8B030D-6E8A-4147-A177-3AD203B41FA5}">
                      <a16:colId xmlns:a16="http://schemas.microsoft.com/office/drawing/2014/main" val="1205242021"/>
                    </a:ext>
                  </a:extLst>
                </a:gridCol>
                <a:gridCol w="5159821">
                  <a:extLst>
                    <a:ext uri="{9D8B030D-6E8A-4147-A177-3AD203B41FA5}">
                      <a16:colId xmlns:a16="http://schemas.microsoft.com/office/drawing/2014/main" val="1934164320"/>
                    </a:ext>
                  </a:extLst>
                </a:gridCol>
                <a:gridCol w="2200775">
                  <a:extLst>
                    <a:ext uri="{9D8B030D-6E8A-4147-A177-3AD203B41FA5}">
                      <a16:colId xmlns:a16="http://schemas.microsoft.com/office/drawing/2014/main" val="1405122745"/>
                    </a:ext>
                  </a:extLst>
                </a:gridCol>
              </a:tblGrid>
              <a:tr h="370840">
                <a:tc>
                  <a:txBody>
                    <a:bodyPr/>
                    <a:lstStyle/>
                    <a:p>
                      <a:pPr algn="ctr"/>
                      <a:r>
                        <a:rPr lang="en-US" sz="1600" dirty="0"/>
                        <a:t>Scaling Behavior</a:t>
                      </a:r>
                    </a:p>
                  </a:txBody>
                  <a:tcPr/>
                </a:tc>
                <a:tc>
                  <a:txBody>
                    <a:bodyPr/>
                    <a:lstStyle/>
                    <a:p>
                      <a:pPr algn="ctr"/>
                      <a:r>
                        <a:rPr lang="en-US" sz="1600" dirty="0"/>
                        <a:t>Method</a:t>
                      </a:r>
                    </a:p>
                  </a:txBody>
                  <a:tcPr/>
                </a:tc>
                <a:tc>
                  <a:txBody>
                    <a:bodyPr/>
                    <a:lstStyle/>
                    <a:p>
                      <a:pPr algn="ctr"/>
                      <a:endParaRPr lang="en-US" sz="1600" dirty="0"/>
                    </a:p>
                  </a:txBody>
                  <a:tcPr/>
                </a:tc>
                <a:extLst>
                  <a:ext uri="{0D108BD9-81ED-4DB2-BD59-A6C34878D82A}">
                    <a16:rowId xmlns:a16="http://schemas.microsoft.com/office/drawing/2014/main" val="248245829"/>
                  </a:ext>
                </a:extLst>
              </a:tr>
              <a:tr h="370840">
                <a:tc>
                  <a:txBody>
                    <a:bodyPr/>
                    <a:lstStyle/>
                    <a:p>
                      <a:pPr algn="ctr"/>
                      <a:r>
                        <a:rPr lang="en-US" sz="1600" i="1" dirty="0"/>
                        <a:t>N</a:t>
                      </a:r>
                      <a:r>
                        <a:rPr lang="en-US" sz="1600" baseline="30000" dirty="0"/>
                        <a:t>4</a:t>
                      </a:r>
                    </a:p>
                  </a:txBody>
                  <a:tcPr anchor="ctr"/>
                </a:tc>
                <a:tc>
                  <a:txBody>
                    <a:bodyPr/>
                    <a:lstStyle/>
                    <a:p>
                      <a:pPr algn="ctr"/>
                      <a:r>
                        <a:rPr lang="en-US" sz="1600" dirty="0"/>
                        <a:t>Hartree-Fock (HF), hybrid Density Function Theory (DFT)</a:t>
                      </a:r>
                    </a:p>
                  </a:txBody>
                  <a:tcPr anchor="ctr"/>
                </a:tc>
                <a:tc>
                  <a:txBody>
                    <a:bodyPr/>
                    <a:lstStyle/>
                    <a:p>
                      <a:pPr algn="ctr"/>
                      <a:r>
                        <a:rPr lang="en-US" sz="1600" dirty="0"/>
                        <a:t>Up to ~1000 atoms</a:t>
                      </a:r>
                    </a:p>
                  </a:txBody>
                  <a:tcPr anchor="ctr"/>
                </a:tc>
                <a:extLst>
                  <a:ext uri="{0D108BD9-81ED-4DB2-BD59-A6C34878D82A}">
                    <a16:rowId xmlns:a16="http://schemas.microsoft.com/office/drawing/2014/main" val="3095456762"/>
                  </a:ext>
                </a:extLst>
              </a:tr>
              <a:tr h="370840">
                <a:tc>
                  <a:txBody>
                    <a:bodyPr/>
                    <a:lstStyle/>
                    <a:p>
                      <a:pPr algn="ctr"/>
                      <a:r>
                        <a:rPr lang="en-US" sz="1600" i="1" dirty="0"/>
                        <a:t>N</a:t>
                      </a:r>
                      <a:r>
                        <a:rPr lang="en-US" sz="1600" baseline="30000" dirty="0"/>
                        <a:t>5</a:t>
                      </a:r>
                    </a:p>
                  </a:txBody>
                  <a:tcPr anchor="ctr"/>
                </a:tc>
                <a:tc>
                  <a:txBody>
                    <a:bodyPr/>
                    <a:lstStyle/>
                    <a:p>
                      <a:pPr algn="ctr"/>
                      <a:r>
                        <a:rPr lang="en-US" sz="1600" dirty="0"/>
                        <a:t>Møller-Plesset Second-Order Perturbation Theory (MP2)</a:t>
                      </a:r>
                    </a:p>
                  </a:txBody>
                  <a:tcPr anchor="ctr"/>
                </a:tc>
                <a:tc>
                  <a:txBody>
                    <a:bodyPr/>
                    <a:lstStyle/>
                    <a:p>
                      <a:pPr algn="ctr"/>
                      <a:r>
                        <a:rPr lang="en-US" sz="1600" dirty="0"/>
                        <a:t>Up to ~ 100 atoms</a:t>
                      </a:r>
                    </a:p>
                  </a:txBody>
                  <a:tcPr anchor="ctr"/>
                </a:tc>
                <a:extLst>
                  <a:ext uri="{0D108BD9-81ED-4DB2-BD59-A6C34878D82A}">
                    <a16:rowId xmlns:a16="http://schemas.microsoft.com/office/drawing/2014/main" val="3537083398"/>
                  </a:ext>
                </a:extLst>
              </a:tr>
              <a:tr h="370840">
                <a:tc>
                  <a:txBody>
                    <a:bodyPr/>
                    <a:lstStyle/>
                    <a:p>
                      <a:pPr algn="ctr"/>
                      <a:r>
                        <a:rPr lang="en-US" sz="1600" i="1" dirty="0"/>
                        <a:t>N</a:t>
                      </a:r>
                      <a:r>
                        <a:rPr lang="en-US" sz="1600" baseline="30000" dirty="0"/>
                        <a:t>7</a:t>
                      </a:r>
                    </a:p>
                  </a:txBody>
                  <a:tcPr anchor="ctr"/>
                </a:tc>
                <a:tc>
                  <a:txBody>
                    <a:bodyPr/>
                    <a:lstStyle/>
                    <a:p>
                      <a:pPr algn="ctr"/>
                      <a:r>
                        <a:rPr lang="en-US" sz="1600" dirty="0"/>
                        <a:t>Coupled-Cluster with Singles and Doubles </a:t>
                      </a:r>
                      <a:br>
                        <a:rPr lang="en-US" sz="1600" dirty="0"/>
                      </a:br>
                      <a:r>
                        <a:rPr lang="en-US" sz="1600" dirty="0"/>
                        <a:t>and Perturbative Triples excitations (CCSD(T))</a:t>
                      </a:r>
                    </a:p>
                  </a:txBody>
                  <a:tcPr anchor="ctr"/>
                </a:tc>
                <a:tc>
                  <a:txBody>
                    <a:bodyPr/>
                    <a:lstStyle/>
                    <a:p>
                      <a:pPr algn="ctr"/>
                      <a:r>
                        <a:rPr lang="en-US" sz="1600" dirty="0"/>
                        <a:t>Up to ~ 10-20 atoms</a:t>
                      </a:r>
                    </a:p>
                  </a:txBody>
                  <a:tcPr anchor="ctr"/>
                </a:tc>
                <a:extLst>
                  <a:ext uri="{0D108BD9-81ED-4DB2-BD59-A6C34878D82A}">
                    <a16:rowId xmlns:a16="http://schemas.microsoft.com/office/drawing/2014/main" val="1776081924"/>
                  </a:ext>
                </a:extLst>
              </a:tr>
              <a:tr h="370840">
                <a:tc>
                  <a:txBody>
                    <a:bodyPr/>
                    <a:lstStyle/>
                    <a:p>
                      <a:pPr algn="ctr"/>
                      <a:r>
                        <a:rPr lang="en-US" sz="1600" i="1" dirty="0"/>
                        <a:t>N</a:t>
                      </a:r>
                      <a:r>
                        <a:rPr lang="en-US" sz="1600" baseline="30000" dirty="0"/>
                        <a:t>8</a:t>
                      </a:r>
                    </a:p>
                  </a:txBody>
                  <a:tcPr anchor="ctr"/>
                </a:tc>
                <a:tc>
                  <a:txBody>
                    <a:bodyPr/>
                    <a:lstStyle/>
                    <a:p>
                      <a:pPr algn="ctr"/>
                      <a:r>
                        <a:rPr lang="en-US" sz="1600" dirty="0"/>
                        <a:t>Coupled-Cluster with Singles and Doubles </a:t>
                      </a:r>
                      <a:br>
                        <a:rPr lang="en-US" sz="1600" dirty="0"/>
                      </a:br>
                      <a:r>
                        <a:rPr lang="en-US" sz="1600" dirty="0"/>
                        <a:t>and Triples excitations (CCSDT)</a:t>
                      </a:r>
                    </a:p>
                  </a:txBody>
                  <a:tcPr anchor="ctr"/>
                </a:tc>
                <a:tc>
                  <a:txBody>
                    <a:bodyPr/>
                    <a:lstStyle/>
                    <a:p>
                      <a:pPr algn="ctr"/>
                      <a:r>
                        <a:rPr lang="en-US" sz="1600" dirty="0"/>
                        <a:t>&lt; 10 atoms</a:t>
                      </a:r>
                    </a:p>
                  </a:txBody>
                  <a:tcPr anchor="ctr"/>
                </a:tc>
                <a:extLst>
                  <a:ext uri="{0D108BD9-81ED-4DB2-BD59-A6C34878D82A}">
                    <a16:rowId xmlns:a16="http://schemas.microsoft.com/office/drawing/2014/main" val="3642240072"/>
                  </a:ext>
                </a:extLst>
              </a:tr>
              <a:tr h="370840">
                <a:tc>
                  <a:txBody>
                    <a:bodyPr/>
                    <a:lstStyle/>
                    <a:p>
                      <a:pPr algn="ctr"/>
                      <a:r>
                        <a:rPr lang="en-US" sz="1600" i="1" dirty="0"/>
                        <a:t>N</a:t>
                      </a:r>
                      <a:r>
                        <a:rPr lang="en-US" sz="1600" dirty="0"/>
                        <a:t>!</a:t>
                      </a:r>
                    </a:p>
                  </a:txBody>
                  <a:tcPr anchor="ctr"/>
                </a:tc>
                <a:tc>
                  <a:txBody>
                    <a:bodyPr/>
                    <a:lstStyle/>
                    <a:p>
                      <a:pPr algn="ctr"/>
                      <a:r>
                        <a:rPr lang="en-US" sz="1600" dirty="0"/>
                        <a:t>Full Configuration-Interaction (Full-CI)</a:t>
                      </a:r>
                    </a:p>
                  </a:txBody>
                  <a:tcPr anchor="ctr"/>
                </a:tc>
                <a:tc>
                  <a:txBody>
                    <a:bodyPr/>
                    <a:lstStyle/>
                    <a:p>
                      <a:pPr algn="ctr"/>
                      <a:r>
                        <a:rPr lang="en-US" sz="1600" dirty="0" err="1"/>
                        <a:t>Diatomics</a:t>
                      </a:r>
                      <a:endParaRPr lang="en-US" sz="1600" dirty="0"/>
                    </a:p>
                  </a:txBody>
                  <a:tcPr anchor="ctr"/>
                </a:tc>
                <a:extLst>
                  <a:ext uri="{0D108BD9-81ED-4DB2-BD59-A6C34878D82A}">
                    <a16:rowId xmlns:a16="http://schemas.microsoft.com/office/drawing/2014/main" val="627514169"/>
                  </a:ext>
                </a:extLst>
              </a:tr>
            </a:tbl>
          </a:graphicData>
        </a:graphic>
      </p:graphicFrame>
      <p:cxnSp>
        <p:nvCxnSpPr>
          <p:cNvPr id="7" name="Straight Arrow Connector 6">
            <a:extLst>
              <a:ext uri="{FF2B5EF4-FFF2-40B4-BE49-F238E27FC236}">
                <a16:creationId xmlns:a16="http://schemas.microsoft.com/office/drawing/2014/main" id="{90BECDEE-E10E-8898-3948-2CEDBBCBBB33}"/>
              </a:ext>
            </a:extLst>
          </p:cNvPr>
          <p:cNvCxnSpPr>
            <a:cxnSpLocks/>
          </p:cNvCxnSpPr>
          <p:nvPr/>
        </p:nvCxnSpPr>
        <p:spPr>
          <a:xfrm>
            <a:off x="497169" y="3775240"/>
            <a:ext cx="0" cy="18823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A3DC61-6A4F-2C56-4950-0214536A4D58}"/>
              </a:ext>
            </a:extLst>
          </p:cNvPr>
          <p:cNvSpPr txBox="1"/>
          <p:nvPr/>
        </p:nvSpPr>
        <p:spPr>
          <a:xfrm>
            <a:off x="10176" y="5657585"/>
            <a:ext cx="890309" cy="523220"/>
          </a:xfrm>
          <a:prstGeom prst="rect">
            <a:avLst/>
          </a:prstGeom>
          <a:noFill/>
        </p:spPr>
        <p:txBody>
          <a:bodyPr wrap="square" rtlCol="0">
            <a:spAutoFit/>
          </a:bodyPr>
          <a:lstStyle/>
          <a:p>
            <a:pPr algn="ctr"/>
            <a:r>
              <a:rPr lang="en-US" sz="1400" b="1" dirty="0"/>
              <a:t>Exact</a:t>
            </a:r>
            <a:br>
              <a:rPr lang="en-US" sz="1400" b="1" dirty="0"/>
            </a:br>
            <a:r>
              <a:rPr lang="en-US" sz="1400" b="1" dirty="0"/>
              <a:t>Solution</a:t>
            </a:r>
          </a:p>
        </p:txBody>
      </p:sp>
    </p:spTree>
    <p:extLst>
      <p:ext uri="{BB962C8B-B14F-4D97-AF65-F5344CB8AC3E}">
        <p14:creationId xmlns:p14="http://schemas.microsoft.com/office/powerpoint/2010/main" val="3052885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7B3D-F00E-BE72-411D-2AE1C0587F60}"/>
              </a:ext>
            </a:extLst>
          </p:cNvPr>
          <p:cNvSpPr>
            <a:spLocks noGrp="1"/>
          </p:cNvSpPr>
          <p:nvPr>
            <p:ph type="title"/>
          </p:nvPr>
        </p:nvSpPr>
        <p:spPr/>
        <p:txBody>
          <a:bodyPr/>
          <a:lstStyle/>
          <a:p>
            <a:r>
              <a:rPr lang="en-US" dirty="0"/>
              <a:t>Fragmentation Methods</a:t>
            </a:r>
          </a:p>
        </p:txBody>
      </p:sp>
      <p:grpSp>
        <p:nvGrpSpPr>
          <p:cNvPr id="3" name="Group 2">
            <a:extLst>
              <a:ext uri="{FF2B5EF4-FFF2-40B4-BE49-F238E27FC236}">
                <a16:creationId xmlns:a16="http://schemas.microsoft.com/office/drawing/2014/main" id="{CECC9875-6549-9501-86C1-B4A8789F1DE7}"/>
              </a:ext>
            </a:extLst>
          </p:cNvPr>
          <p:cNvGrpSpPr/>
          <p:nvPr/>
        </p:nvGrpSpPr>
        <p:grpSpPr>
          <a:xfrm>
            <a:off x="87807" y="1790337"/>
            <a:ext cx="12016386" cy="3827358"/>
            <a:chOff x="-6273" y="2818150"/>
            <a:chExt cx="12016386" cy="3827358"/>
          </a:xfrm>
        </p:grpSpPr>
        <p:sp>
          <p:nvSpPr>
            <p:cNvPr id="4" name="Freeform 3">
              <a:extLst>
                <a:ext uri="{FF2B5EF4-FFF2-40B4-BE49-F238E27FC236}">
                  <a16:creationId xmlns:a16="http://schemas.microsoft.com/office/drawing/2014/main" id="{C46F77E6-2BDF-31FB-8AB8-0ADB6A158E6C}"/>
                </a:ext>
              </a:extLst>
            </p:cNvPr>
            <p:cNvSpPr/>
            <p:nvPr/>
          </p:nvSpPr>
          <p:spPr>
            <a:xfrm>
              <a:off x="-6273" y="2818150"/>
              <a:ext cx="3795503" cy="680395"/>
            </a:xfrm>
            <a:custGeom>
              <a:avLst/>
              <a:gdLst>
                <a:gd name="connsiteX0" fmla="*/ 0 w 3605650"/>
                <a:gd name="connsiteY0" fmla="*/ 0 h 1442260"/>
                <a:gd name="connsiteX1" fmla="*/ 3605650 w 3605650"/>
                <a:gd name="connsiteY1" fmla="*/ 0 h 1442260"/>
                <a:gd name="connsiteX2" fmla="*/ 3605650 w 3605650"/>
                <a:gd name="connsiteY2" fmla="*/ 1442260 h 1442260"/>
                <a:gd name="connsiteX3" fmla="*/ 0 w 3605650"/>
                <a:gd name="connsiteY3" fmla="*/ 1442260 h 1442260"/>
                <a:gd name="connsiteX4" fmla="*/ 0 w 3605650"/>
                <a:gd name="connsiteY4" fmla="*/ 0 h 144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1442260">
                  <a:moveTo>
                    <a:pt x="0" y="0"/>
                  </a:moveTo>
                  <a:lnTo>
                    <a:pt x="3605650" y="0"/>
                  </a:lnTo>
                  <a:lnTo>
                    <a:pt x="3605650" y="1442260"/>
                  </a:lnTo>
                  <a:lnTo>
                    <a:pt x="0" y="144226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100000"/>
                </a:lnSpc>
                <a:spcBef>
                  <a:spcPct val="0"/>
                </a:spcBef>
                <a:spcAft>
                  <a:spcPts val="0"/>
                </a:spcAft>
                <a:buNone/>
              </a:pPr>
              <a:r>
                <a:rPr lang="en-US" kern="1200" dirty="0"/>
                <a:t>Effective fragment potential (EFP)</a:t>
              </a:r>
            </a:p>
          </p:txBody>
        </p:sp>
        <p:sp>
          <p:nvSpPr>
            <p:cNvPr id="5" name="Freeform 4">
              <a:extLst>
                <a:ext uri="{FF2B5EF4-FFF2-40B4-BE49-F238E27FC236}">
                  <a16:creationId xmlns:a16="http://schemas.microsoft.com/office/drawing/2014/main" id="{BB710B72-30DB-236F-5DA7-26DFAED6016F}"/>
                </a:ext>
              </a:extLst>
            </p:cNvPr>
            <p:cNvSpPr/>
            <p:nvPr/>
          </p:nvSpPr>
          <p:spPr>
            <a:xfrm>
              <a:off x="-6273" y="3498546"/>
              <a:ext cx="3795503" cy="3146962"/>
            </a:xfrm>
            <a:custGeom>
              <a:avLst/>
              <a:gdLst>
                <a:gd name="connsiteX0" fmla="*/ 0 w 3605650"/>
                <a:gd name="connsiteY0" fmla="*/ 0 h 2547360"/>
                <a:gd name="connsiteX1" fmla="*/ 3605650 w 3605650"/>
                <a:gd name="connsiteY1" fmla="*/ 0 h 2547360"/>
                <a:gd name="connsiteX2" fmla="*/ 3605650 w 3605650"/>
                <a:gd name="connsiteY2" fmla="*/ 2547360 h 2547360"/>
                <a:gd name="connsiteX3" fmla="*/ 0 w 3605650"/>
                <a:gd name="connsiteY3" fmla="*/ 2547360 h 2547360"/>
                <a:gd name="connsiteX4" fmla="*/ 0 w 3605650"/>
                <a:gd name="connsiteY4" fmla="*/ 0 h 254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2547360">
                  <a:moveTo>
                    <a:pt x="0" y="0"/>
                  </a:moveTo>
                  <a:lnTo>
                    <a:pt x="3605650" y="0"/>
                  </a:lnTo>
                  <a:lnTo>
                    <a:pt x="3605650" y="2547360"/>
                  </a:lnTo>
                  <a:lnTo>
                    <a:pt x="0" y="2547360"/>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kern="1200" dirty="0"/>
                <a:t>A QM-based force field</a:t>
              </a:r>
            </a:p>
            <a:p>
              <a:pPr marL="228600" lvl="1" indent="-228600" algn="l" defTabSz="889000">
                <a:lnSpc>
                  <a:spcPct val="90000"/>
                </a:lnSpc>
                <a:spcBef>
                  <a:spcPct val="0"/>
                </a:spcBef>
                <a:spcAft>
                  <a:spcPct val="15000"/>
                </a:spcAft>
                <a:buChar char="•"/>
              </a:pPr>
              <a:r>
                <a:rPr lang="en-US" kern="1200" dirty="0"/>
                <a:t>Designed to model solvent effects</a:t>
              </a:r>
              <a:r>
                <a:rPr lang="de-CH" kern="1200" dirty="0"/>
                <a:t> </a:t>
              </a:r>
              <a:endParaRPr lang="en-US" kern="1200" dirty="0"/>
            </a:p>
            <a:p>
              <a:pPr marL="228600" lvl="1" indent="-228600" algn="l" defTabSz="889000">
                <a:lnSpc>
                  <a:spcPct val="90000"/>
                </a:lnSpc>
                <a:spcBef>
                  <a:spcPct val="0"/>
                </a:spcBef>
                <a:spcAft>
                  <a:spcPct val="15000"/>
                </a:spcAft>
                <a:buChar char="•"/>
              </a:pPr>
              <a:r>
                <a:rPr lang="en-US" kern="1200" dirty="0"/>
                <a:t>Noncovalent interactions</a:t>
              </a:r>
            </a:p>
            <a:p>
              <a:pPr marL="228600" lvl="1" indent="-228600" algn="l" defTabSz="889000">
                <a:lnSpc>
                  <a:spcPct val="90000"/>
                </a:lnSpc>
                <a:spcBef>
                  <a:spcPct val="0"/>
                </a:spcBef>
                <a:spcAft>
                  <a:spcPct val="15000"/>
                </a:spcAft>
                <a:buChar char="•"/>
              </a:pPr>
              <a:r>
                <a:rPr lang="en-US" kern="1200" dirty="0"/>
                <a:t>Internally Rigid fragments</a:t>
              </a:r>
            </a:p>
            <a:p>
              <a:pPr marL="228600" lvl="1" indent="-228600" algn="l" defTabSz="889000">
                <a:lnSpc>
                  <a:spcPct val="90000"/>
                </a:lnSpc>
                <a:spcBef>
                  <a:spcPct val="0"/>
                </a:spcBef>
                <a:spcAft>
                  <a:spcPct val="15000"/>
                </a:spcAft>
                <a:buChar char="•"/>
              </a:pPr>
              <a:endParaRPr lang="en-US" kern="1200" dirty="0"/>
            </a:p>
          </p:txBody>
        </p:sp>
        <p:sp>
          <p:nvSpPr>
            <p:cNvPr id="6" name="Freeform 5">
              <a:extLst>
                <a:ext uri="{FF2B5EF4-FFF2-40B4-BE49-F238E27FC236}">
                  <a16:creationId xmlns:a16="http://schemas.microsoft.com/office/drawing/2014/main" id="{DE19C1EA-4121-A774-D96C-0A5E6941F7DF}"/>
                </a:ext>
              </a:extLst>
            </p:cNvPr>
            <p:cNvSpPr/>
            <p:nvPr/>
          </p:nvSpPr>
          <p:spPr>
            <a:xfrm>
              <a:off x="4104168" y="2818150"/>
              <a:ext cx="3795503" cy="680395"/>
            </a:xfrm>
            <a:custGeom>
              <a:avLst/>
              <a:gdLst>
                <a:gd name="connsiteX0" fmla="*/ 0 w 3605650"/>
                <a:gd name="connsiteY0" fmla="*/ 0 h 1442260"/>
                <a:gd name="connsiteX1" fmla="*/ 3605650 w 3605650"/>
                <a:gd name="connsiteY1" fmla="*/ 0 h 1442260"/>
                <a:gd name="connsiteX2" fmla="*/ 3605650 w 3605650"/>
                <a:gd name="connsiteY2" fmla="*/ 1442260 h 1442260"/>
                <a:gd name="connsiteX3" fmla="*/ 0 w 3605650"/>
                <a:gd name="connsiteY3" fmla="*/ 1442260 h 1442260"/>
                <a:gd name="connsiteX4" fmla="*/ 0 w 3605650"/>
                <a:gd name="connsiteY4" fmla="*/ 0 h 144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1442260">
                  <a:moveTo>
                    <a:pt x="0" y="0"/>
                  </a:moveTo>
                  <a:lnTo>
                    <a:pt x="3605650" y="0"/>
                  </a:lnTo>
                  <a:lnTo>
                    <a:pt x="3605650" y="1442260"/>
                  </a:lnTo>
                  <a:lnTo>
                    <a:pt x="0" y="1442260"/>
                  </a:lnTo>
                  <a:lnTo>
                    <a:pt x="0" y="0"/>
                  </a:lnTo>
                  <a:close/>
                </a:path>
              </a:pathLst>
            </a:custGeom>
          </p:spPr>
          <p:style>
            <a:lnRef idx="2">
              <a:schemeClr val="accent5">
                <a:hueOff val="-3379271"/>
                <a:satOff val="-8710"/>
                <a:lumOff val="-5883"/>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100000"/>
                </a:lnSpc>
                <a:spcBef>
                  <a:spcPct val="0"/>
                </a:spcBef>
                <a:spcAft>
                  <a:spcPts val="0"/>
                </a:spcAft>
                <a:buNone/>
              </a:pPr>
              <a:r>
                <a:rPr lang="en-US" kern="1200" dirty="0"/>
                <a:t>Fragment molecular orbital (FMO)</a:t>
              </a:r>
            </a:p>
          </p:txBody>
        </p:sp>
        <p:sp>
          <p:nvSpPr>
            <p:cNvPr id="7" name="Freeform 6">
              <a:extLst>
                <a:ext uri="{FF2B5EF4-FFF2-40B4-BE49-F238E27FC236}">
                  <a16:creationId xmlns:a16="http://schemas.microsoft.com/office/drawing/2014/main" id="{1AC0CC61-3218-82CC-D3E6-31AC6F664AE9}"/>
                </a:ext>
              </a:extLst>
            </p:cNvPr>
            <p:cNvSpPr/>
            <p:nvPr/>
          </p:nvSpPr>
          <p:spPr>
            <a:xfrm>
              <a:off x="4104168" y="3498546"/>
              <a:ext cx="3795503" cy="3146962"/>
            </a:xfrm>
            <a:custGeom>
              <a:avLst/>
              <a:gdLst>
                <a:gd name="connsiteX0" fmla="*/ 0 w 3605650"/>
                <a:gd name="connsiteY0" fmla="*/ 0 h 2547360"/>
                <a:gd name="connsiteX1" fmla="*/ 3605650 w 3605650"/>
                <a:gd name="connsiteY1" fmla="*/ 0 h 2547360"/>
                <a:gd name="connsiteX2" fmla="*/ 3605650 w 3605650"/>
                <a:gd name="connsiteY2" fmla="*/ 2547360 h 2547360"/>
                <a:gd name="connsiteX3" fmla="*/ 0 w 3605650"/>
                <a:gd name="connsiteY3" fmla="*/ 2547360 h 2547360"/>
                <a:gd name="connsiteX4" fmla="*/ 0 w 3605650"/>
                <a:gd name="connsiteY4" fmla="*/ 0 h 254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2547360">
                  <a:moveTo>
                    <a:pt x="0" y="0"/>
                  </a:moveTo>
                  <a:lnTo>
                    <a:pt x="3605650" y="0"/>
                  </a:lnTo>
                  <a:lnTo>
                    <a:pt x="3605650" y="2547360"/>
                  </a:lnTo>
                  <a:lnTo>
                    <a:pt x="0" y="2547360"/>
                  </a:lnTo>
                  <a:lnTo>
                    <a:pt x="0" y="0"/>
                  </a:lnTo>
                  <a:close/>
                </a:path>
              </a:pathLst>
            </a:custGeom>
          </p:spPr>
          <p:style>
            <a:lnRef idx="2">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dirty="0"/>
                <a:t>partition</a:t>
              </a:r>
              <a:r>
                <a:rPr lang="en-US" kern="1200" dirty="0"/>
                <a:t> system into smaller pieces</a:t>
              </a:r>
            </a:p>
            <a:p>
              <a:pPr marL="228600" lvl="1" indent="-228600" algn="l" defTabSz="889000">
                <a:lnSpc>
                  <a:spcPct val="90000"/>
                </a:lnSpc>
                <a:spcBef>
                  <a:spcPct val="0"/>
                </a:spcBef>
                <a:spcAft>
                  <a:spcPct val="15000"/>
                </a:spcAft>
                <a:buChar char="•"/>
              </a:pPr>
              <a:r>
                <a:rPr lang="en-US" kern="1200" dirty="0"/>
                <a:t>Ab initio method based on many-body expansion</a:t>
              </a:r>
            </a:p>
            <a:p>
              <a:pPr marL="228600" lvl="1" indent="-228600" algn="l" defTabSz="889000">
                <a:lnSpc>
                  <a:spcPct val="90000"/>
                </a:lnSpc>
                <a:spcBef>
                  <a:spcPct val="0"/>
                </a:spcBef>
                <a:spcAft>
                  <a:spcPct val="15000"/>
                </a:spcAft>
                <a:buChar char="•"/>
              </a:pPr>
              <a:r>
                <a:rPr lang="en-US" kern="1200" dirty="0"/>
                <a:t>Flexible fragments</a:t>
              </a:r>
            </a:p>
          </p:txBody>
        </p:sp>
        <p:sp>
          <p:nvSpPr>
            <p:cNvPr id="8" name="Freeform 7">
              <a:extLst>
                <a:ext uri="{FF2B5EF4-FFF2-40B4-BE49-F238E27FC236}">
                  <a16:creationId xmlns:a16="http://schemas.microsoft.com/office/drawing/2014/main" id="{F79739A4-AE87-2534-8196-39769CA8B828}"/>
                </a:ext>
              </a:extLst>
            </p:cNvPr>
            <p:cNvSpPr/>
            <p:nvPr/>
          </p:nvSpPr>
          <p:spPr>
            <a:xfrm>
              <a:off x="8214610" y="2818150"/>
              <a:ext cx="3795503" cy="680395"/>
            </a:xfrm>
            <a:custGeom>
              <a:avLst/>
              <a:gdLst>
                <a:gd name="connsiteX0" fmla="*/ 0 w 3605650"/>
                <a:gd name="connsiteY0" fmla="*/ 0 h 1442260"/>
                <a:gd name="connsiteX1" fmla="*/ 3605650 w 3605650"/>
                <a:gd name="connsiteY1" fmla="*/ 0 h 1442260"/>
                <a:gd name="connsiteX2" fmla="*/ 3605650 w 3605650"/>
                <a:gd name="connsiteY2" fmla="*/ 1442260 h 1442260"/>
                <a:gd name="connsiteX3" fmla="*/ 0 w 3605650"/>
                <a:gd name="connsiteY3" fmla="*/ 1442260 h 1442260"/>
                <a:gd name="connsiteX4" fmla="*/ 0 w 3605650"/>
                <a:gd name="connsiteY4" fmla="*/ 0 h 144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1442260">
                  <a:moveTo>
                    <a:pt x="0" y="0"/>
                  </a:moveTo>
                  <a:lnTo>
                    <a:pt x="3605650" y="0"/>
                  </a:lnTo>
                  <a:lnTo>
                    <a:pt x="3605650" y="1442260"/>
                  </a:lnTo>
                  <a:lnTo>
                    <a:pt x="0" y="1442260"/>
                  </a:lnTo>
                  <a:lnTo>
                    <a:pt x="0" y="0"/>
                  </a:lnTo>
                  <a:close/>
                </a:path>
              </a:pathLst>
            </a:custGeom>
          </p:spPr>
          <p:style>
            <a:lnRef idx="2">
              <a:schemeClr val="accent5">
                <a:hueOff val="-6758543"/>
                <a:satOff val="-17419"/>
                <a:lumOff val="-11765"/>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100000"/>
                </a:lnSpc>
                <a:spcBef>
                  <a:spcPct val="0"/>
                </a:spcBef>
                <a:spcAft>
                  <a:spcPts val="0"/>
                </a:spcAft>
                <a:buNone/>
              </a:pPr>
              <a:r>
                <a:rPr lang="en-US" kern="1200" dirty="0"/>
                <a:t>Effective fragment molecular orbital (EFMO)</a:t>
              </a:r>
            </a:p>
          </p:txBody>
        </p:sp>
        <p:sp>
          <p:nvSpPr>
            <p:cNvPr id="9" name="Freeform 8">
              <a:extLst>
                <a:ext uri="{FF2B5EF4-FFF2-40B4-BE49-F238E27FC236}">
                  <a16:creationId xmlns:a16="http://schemas.microsoft.com/office/drawing/2014/main" id="{A5D8AACB-6CCF-E72D-FFF0-FD9FA4AC5809}"/>
                </a:ext>
              </a:extLst>
            </p:cNvPr>
            <p:cNvSpPr/>
            <p:nvPr/>
          </p:nvSpPr>
          <p:spPr>
            <a:xfrm>
              <a:off x="8214610" y="3498546"/>
              <a:ext cx="3795503" cy="3146962"/>
            </a:xfrm>
            <a:custGeom>
              <a:avLst/>
              <a:gdLst>
                <a:gd name="connsiteX0" fmla="*/ 0 w 3605650"/>
                <a:gd name="connsiteY0" fmla="*/ 0 h 2547360"/>
                <a:gd name="connsiteX1" fmla="*/ 3605650 w 3605650"/>
                <a:gd name="connsiteY1" fmla="*/ 0 h 2547360"/>
                <a:gd name="connsiteX2" fmla="*/ 3605650 w 3605650"/>
                <a:gd name="connsiteY2" fmla="*/ 2547360 h 2547360"/>
                <a:gd name="connsiteX3" fmla="*/ 0 w 3605650"/>
                <a:gd name="connsiteY3" fmla="*/ 2547360 h 2547360"/>
                <a:gd name="connsiteX4" fmla="*/ 0 w 3605650"/>
                <a:gd name="connsiteY4" fmla="*/ 0 h 254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50" h="2547360">
                  <a:moveTo>
                    <a:pt x="0" y="0"/>
                  </a:moveTo>
                  <a:lnTo>
                    <a:pt x="3605650" y="0"/>
                  </a:lnTo>
                  <a:lnTo>
                    <a:pt x="3605650" y="2547360"/>
                  </a:lnTo>
                  <a:lnTo>
                    <a:pt x="0" y="2547360"/>
                  </a:lnTo>
                  <a:lnTo>
                    <a:pt x="0" y="0"/>
                  </a:lnTo>
                  <a:close/>
                </a:path>
              </a:pathLst>
            </a:custGeom>
          </p:spPr>
          <p:style>
            <a:lnRef idx="2">
              <a:schemeClr val="accent5">
                <a:tint val="40000"/>
                <a:alpha val="90000"/>
                <a:hueOff val="-6739762"/>
                <a:satOff val="-22832"/>
                <a:lumOff val="-2928"/>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kern="1200" dirty="0"/>
                <a:t>Merger of EFP and FMO</a:t>
              </a:r>
            </a:p>
            <a:p>
              <a:pPr marL="228600" lvl="1" indent="-228600" algn="l" defTabSz="889000">
                <a:lnSpc>
                  <a:spcPct val="90000"/>
                </a:lnSpc>
                <a:spcBef>
                  <a:spcPct val="0"/>
                </a:spcBef>
                <a:spcAft>
                  <a:spcPct val="15000"/>
                </a:spcAft>
                <a:buChar char="•"/>
              </a:pPr>
              <a:r>
                <a:rPr lang="en-US" kern="1200" dirty="0"/>
                <a:t>Simplifies FMO and improves accuracy</a:t>
              </a:r>
            </a:p>
            <a:p>
              <a:pPr marL="228600" lvl="1" indent="-228600" algn="l" defTabSz="889000">
                <a:lnSpc>
                  <a:spcPct val="90000"/>
                </a:lnSpc>
                <a:spcBef>
                  <a:spcPct val="0"/>
                </a:spcBef>
                <a:spcAft>
                  <a:spcPct val="15000"/>
                </a:spcAft>
                <a:buChar char="•"/>
              </a:pPr>
              <a:r>
                <a:rPr lang="en-US" kern="1200" dirty="0"/>
                <a:t>Ab initio method </a:t>
              </a:r>
            </a:p>
            <a:p>
              <a:pPr marL="228600" lvl="1" indent="-228600" algn="l" defTabSz="889000">
                <a:lnSpc>
                  <a:spcPct val="90000"/>
                </a:lnSpc>
                <a:spcBef>
                  <a:spcPct val="0"/>
                </a:spcBef>
                <a:spcAft>
                  <a:spcPct val="15000"/>
                </a:spcAft>
                <a:buChar char="•"/>
              </a:pPr>
              <a:r>
                <a:rPr lang="en-US" kern="1200" dirty="0"/>
                <a:t>Flexible fragments</a:t>
              </a:r>
            </a:p>
          </p:txBody>
        </p:sp>
      </p:grpSp>
      <p:pic>
        <p:nvPicPr>
          <p:cNvPr id="10" name="Picture 9">
            <a:extLst>
              <a:ext uri="{FF2B5EF4-FFF2-40B4-BE49-F238E27FC236}">
                <a16:creationId xmlns:a16="http://schemas.microsoft.com/office/drawing/2014/main" id="{BB8D7CB4-4501-BFB1-FF15-C382D422F5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1552" y="4471349"/>
            <a:ext cx="2011485" cy="10809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red and white balloons&#10;&#10;Description automatically generated with low confidence">
            <a:extLst>
              <a:ext uri="{FF2B5EF4-FFF2-40B4-BE49-F238E27FC236}">
                <a16:creationId xmlns:a16="http://schemas.microsoft.com/office/drawing/2014/main" id="{C7707940-CDEC-EFE9-8601-8D03D9ACCE92}"/>
              </a:ext>
            </a:extLst>
          </p:cNvPr>
          <p:cNvPicPr>
            <a:picLocks noChangeAspect="1"/>
          </p:cNvPicPr>
          <p:nvPr/>
        </p:nvPicPr>
        <p:blipFill>
          <a:blip r:embed="rId3"/>
          <a:stretch>
            <a:fillRect/>
          </a:stretch>
        </p:blipFill>
        <p:spPr>
          <a:xfrm>
            <a:off x="1772494" y="4109614"/>
            <a:ext cx="1816185" cy="1351489"/>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7C09551F-4FD0-4980-C8EC-15C3093278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94214" y="4259756"/>
            <a:ext cx="1604232" cy="129250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DEC65A-65D5-F9DA-CAC4-6F8C5A479BBB}"/>
                  </a:ext>
                </a:extLst>
              </p:cNvPr>
              <p:cNvSpPr txBox="1"/>
              <p:nvPr/>
            </p:nvSpPr>
            <p:spPr>
              <a:xfrm>
                <a:off x="2456684" y="5785147"/>
                <a:ext cx="6611116" cy="964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𝐸</m:t>
                      </m:r>
                      <m:r>
                        <a:rPr lang="en-US" sz="2000" i="0">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𝐼</m:t>
                          </m:r>
                        </m:sub>
                        <m:sup>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𝐹</m:t>
                              </m:r>
                            </m:sub>
                          </m:sSub>
                        </m:sup>
                        <m:e>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𝐼</m:t>
                              </m:r>
                            </m:sub>
                            <m:sup/>
                          </m:sSubSup>
                          <m:r>
                            <a:rPr lang="en-US" sz="2000" i="0">
                              <a:latin typeface="Cambria Math" panose="02040503050406030204" pitchFamily="18" charset="0"/>
                            </a:rPr>
                            <m:t>+</m:t>
                          </m:r>
                        </m:e>
                      </m:nary>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𝐼</m:t>
                          </m:r>
                          <m:r>
                            <a:rPr lang="en-US" sz="2000" i="0">
                              <a:latin typeface="Cambria Math" panose="02040503050406030204" pitchFamily="18" charset="0"/>
                            </a:rPr>
                            <m:t>&lt;</m:t>
                          </m:r>
                          <m:r>
                            <a:rPr lang="en-US" sz="2000" i="1">
                              <a:latin typeface="Cambria Math" panose="02040503050406030204" pitchFamily="18" charset="0"/>
                            </a:rPr>
                            <m:t>𝐽</m:t>
                          </m:r>
                        </m:sub>
                        <m:sup>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𝐹</m:t>
                              </m:r>
                            </m:sub>
                          </m:sSub>
                        </m:sup>
                        <m:e>
                          <m:r>
                            <m:rPr>
                              <m:sty m:val="p"/>
                            </m:rPr>
                            <a:rPr lang="en-US" sz="2000" i="0" smtClean="0">
                              <a:latin typeface="Cambria Math" panose="02040503050406030204" pitchFamily="18" charset="0"/>
                            </a:rPr>
                            <m:t>Δ</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𝐼𝐽</m:t>
                              </m:r>
                            </m:sub>
                            <m:sup/>
                          </m:sSubSup>
                        </m:e>
                      </m:nary>
                      <m:r>
                        <a:rPr lang="en-US" sz="2000" i="0">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𝐼</m:t>
                          </m:r>
                          <m:r>
                            <a:rPr lang="en-US" sz="2000" i="0">
                              <a:latin typeface="Cambria Math" panose="02040503050406030204" pitchFamily="18" charset="0"/>
                            </a:rPr>
                            <m:t>&lt;</m:t>
                          </m:r>
                          <m:r>
                            <a:rPr lang="en-US" sz="2000" i="1">
                              <a:latin typeface="Cambria Math" panose="02040503050406030204" pitchFamily="18" charset="0"/>
                            </a:rPr>
                            <m:t>𝐽</m:t>
                          </m:r>
                          <m:r>
                            <a:rPr lang="en-US" sz="2000" i="0">
                              <a:latin typeface="Cambria Math" panose="02040503050406030204" pitchFamily="18" charset="0"/>
                            </a:rPr>
                            <m:t>&lt;</m:t>
                          </m:r>
                          <m:r>
                            <a:rPr lang="en-US" sz="2000" i="1">
                              <a:latin typeface="Cambria Math" panose="02040503050406030204" pitchFamily="18" charset="0"/>
                            </a:rPr>
                            <m:t>𝐾</m:t>
                          </m:r>
                        </m:sub>
                        <m:sup>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𝐹</m:t>
                              </m:r>
                            </m:sub>
                          </m:sSub>
                        </m:sup>
                        <m:e>
                          <m:r>
                            <m:rPr>
                              <m:sty m:val="p"/>
                            </m:rPr>
                            <a:rPr lang="en-US" sz="2000" i="0">
                              <a:latin typeface="Cambria Math" panose="02040503050406030204" pitchFamily="18" charset="0"/>
                            </a:rPr>
                            <m:t>Δ</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𝐼𝐽𝐾</m:t>
                              </m:r>
                            </m:sub>
                            <m:sup/>
                          </m:sSubSup>
                        </m:e>
                      </m:nary>
                      <m:r>
                        <a:rPr lang="en-US" sz="2000" i="0">
                          <a:latin typeface="Cambria Math" panose="02040503050406030204" pitchFamily="18" charset="0"/>
                        </a:rPr>
                        <m:t>+… </m:t>
                      </m:r>
                    </m:oMath>
                  </m:oMathPara>
                </a14:m>
                <a:endParaRPr lang="en-US" sz="2000" dirty="0"/>
              </a:p>
            </p:txBody>
          </p:sp>
        </mc:Choice>
        <mc:Fallback xmlns="">
          <p:sp>
            <p:nvSpPr>
              <p:cNvPr id="13" name="TextBox 12">
                <a:extLst>
                  <a:ext uri="{FF2B5EF4-FFF2-40B4-BE49-F238E27FC236}">
                    <a16:creationId xmlns:a16="http://schemas.microsoft.com/office/drawing/2014/main" id="{3ADEC65A-65D5-F9DA-CAC4-6F8C5A479BBB}"/>
                  </a:ext>
                </a:extLst>
              </p:cNvPr>
              <p:cNvSpPr txBox="1">
                <a:spLocks noRot="1" noChangeAspect="1" noMove="1" noResize="1" noEditPoints="1" noAdjustHandles="1" noChangeArrowheads="1" noChangeShapeType="1" noTextEdit="1"/>
              </p:cNvSpPr>
              <p:nvPr/>
            </p:nvSpPr>
            <p:spPr>
              <a:xfrm>
                <a:off x="2456684" y="5785147"/>
                <a:ext cx="6611116" cy="964238"/>
              </a:xfrm>
              <a:prstGeom prst="rect">
                <a:avLst/>
              </a:prstGeom>
              <a:blipFill>
                <a:blip r:embed="rId5"/>
                <a:stretch>
                  <a:fillRect t="-100000" b="-148052"/>
                </a:stretch>
              </a:blipFill>
            </p:spPr>
            <p:txBody>
              <a:bodyPr/>
              <a:lstStyle/>
              <a:p>
                <a:r>
                  <a:rPr lang="en-US">
                    <a:noFill/>
                  </a:rPr>
                  <a:t> </a:t>
                </a:r>
              </a:p>
            </p:txBody>
          </p:sp>
        </mc:Fallback>
      </mc:AlternateContent>
    </p:spTree>
    <p:extLst>
      <p:ext uri="{BB962C8B-B14F-4D97-AF65-F5344CB8AC3E}">
        <p14:creationId xmlns:p14="http://schemas.microsoft.com/office/powerpoint/2010/main" val="267784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9A3B-54D5-4550-1080-80C7A53B8B2A}"/>
              </a:ext>
            </a:extLst>
          </p:cNvPr>
          <p:cNvSpPr>
            <a:spLocks noGrp="1"/>
          </p:cNvSpPr>
          <p:nvPr>
            <p:ph type="title"/>
          </p:nvPr>
        </p:nvSpPr>
        <p:spPr/>
        <p:txBody>
          <a:bodyPr/>
          <a:lstStyle/>
          <a:p>
            <a:r>
              <a:rPr lang="en-US" dirty="0"/>
              <a:t>Applications of Quantum Chemistry</a:t>
            </a:r>
          </a:p>
        </p:txBody>
      </p:sp>
      <p:pic>
        <p:nvPicPr>
          <p:cNvPr id="5" name="Picture 4" descr="A picture containing light&#10;&#10;Description automatically generated">
            <a:extLst>
              <a:ext uri="{FF2B5EF4-FFF2-40B4-BE49-F238E27FC236}">
                <a16:creationId xmlns:a16="http://schemas.microsoft.com/office/drawing/2014/main" id="{970A0289-08E2-8125-ED19-71A1F4012A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9127" y="1399167"/>
            <a:ext cx="2693760" cy="2103120"/>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75CF5B49-FC70-2080-B81B-E8384CBA0C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6446" y="1085462"/>
            <a:ext cx="2693760" cy="2103120"/>
          </a:xfrm>
          <a:prstGeom prst="rect">
            <a:avLst/>
          </a:prstGeom>
        </p:spPr>
      </p:pic>
      <p:pic>
        <p:nvPicPr>
          <p:cNvPr id="7" name="Picture 6" descr="A picture containing light&#10;&#10;Description automatically generated">
            <a:extLst>
              <a:ext uri="{FF2B5EF4-FFF2-40B4-BE49-F238E27FC236}">
                <a16:creationId xmlns:a16="http://schemas.microsoft.com/office/drawing/2014/main" id="{E5FBB189-A669-054D-4733-F9867BFA76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6320" y="1652800"/>
            <a:ext cx="2625680" cy="2103120"/>
          </a:xfrm>
          <a:prstGeom prst="rect">
            <a:avLst/>
          </a:prstGeom>
        </p:spPr>
      </p:pic>
      <p:grpSp>
        <p:nvGrpSpPr>
          <p:cNvPr id="8" name="Group 7">
            <a:extLst>
              <a:ext uri="{FF2B5EF4-FFF2-40B4-BE49-F238E27FC236}">
                <a16:creationId xmlns:a16="http://schemas.microsoft.com/office/drawing/2014/main" id="{5AB966D7-0643-D66C-8EAA-277A26C728BA}"/>
              </a:ext>
            </a:extLst>
          </p:cNvPr>
          <p:cNvGrpSpPr/>
          <p:nvPr/>
        </p:nvGrpSpPr>
        <p:grpSpPr>
          <a:xfrm>
            <a:off x="4283262" y="4198490"/>
            <a:ext cx="7454786" cy="2237050"/>
            <a:chOff x="4635614" y="4261181"/>
            <a:chExt cx="7454786" cy="2237050"/>
          </a:xfrm>
        </p:grpSpPr>
        <p:grpSp>
          <p:nvGrpSpPr>
            <p:cNvPr id="9" name="Group 8">
              <a:extLst>
                <a:ext uri="{FF2B5EF4-FFF2-40B4-BE49-F238E27FC236}">
                  <a16:creationId xmlns:a16="http://schemas.microsoft.com/office/drawing/2014/main" id="{F8371D31-7BA4-59BF-572B-FEEA15C62A24}"/>
                </a:ext>
              </a:extLst>
            </p:cNvPr>
            <p:cNvGrpSpPr/>
            <p:nvPr/>
          </p:nvGrpSpPr>
          <p:grpSpPr>
            <a:xfrm>
              <a:off x="4635614" y="4261181"/>
              <a:ext cx="7454786" cy="1944886"/>
              <a:chOff x="1716881" y="4813441"/>
              <a:chExt cx="7454786" cy="1944886"/>
            </a:xfrm>
          </p:grpSpPr>
          <p:pic>
            <p:nvPicPr>
              <p:cNvPr id="11" name="Picture 10" descr="A screenshot of a computer&#10;&#10;Description automatically generated with low confidence">
                <a:extLst>
                  <a:ext uri="{FF2B5EF4-FFF2-40B4-BE49-F238E27FC236}">
                    <a16:creationId xmlns:a16="http://schemas.microsoft.com/office/drawing/2014/main" id="{8468F26D-5831-6B35-8605-78C85CB26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6881" y="4813441"/>
                <a:ext cx="4919663" cy="1944886"/>
              </a:xfrm>
              <a:prstGeom prst="rect">
                <a:avLst/>
              </a:prstGeom>
            </p:spPr>
          </p:pic>
          <p:pic>
            <p:nvPicPr>
              <p:cNvPr id="12" name="Picture 11">
                <a:extLst>
                  <a:ext uri="{FF2B5EF4-FFF2-40B4-BE49-F238E27FC236}">
                    <a16:creationId xmlns:a16="http://schemas.microsoft.com/office/drawing/2014/main" id="{D2DEE3D1-6D99-EC8C-6E06-D36FB39B803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54434"/>
              <a:stretch/>
            </p:blipFill>
            <p:spPr>
              <a:xfrm>
                <a:off x="6797410" y="4813441"/>
                <a:ext cx="2374257" cy="1554022"/>
              </a:xfrm>
              <a:prstGeom prst="rect">
                <a:avLst/>
              </a:prstGeom>
            </p:spPr>
          </p:pic>
        </p:grpSp>
        <p:sp>
          <p:nvSpPr>
            <p:cNvPr id="10" name="TextBox 9">
              <a:extLst>
                <a:ext uri="{FF2B5EF4-FFF2-40B4-BE49-F238E27FC236}">
                  <a16:creationId xmlns:a16="http://schemas.microsoft.com/office/drawing/2014/main" id="{AF4CCA95-A394-31BD-A609-0EDCDAAA89B7}"/>
                </a:ext>
              </a:extLst>
            </p:cNvPr>
            <p:cNvSpPr txBox="1"/>
            <p:nvPr/>
          </p:nvSpPr>
          <p:spPr>
            <a:xfrm>
              <a:off x="7151154" y="6159677"/>
              <a:ext cx="3752117" cy="338554"/>
            </a:xfrm>
            <a:prstGeom prst="rect">
              <a:avLst/>
            </a:prstGeom>
            <a:noFill/>
          </p:spPr>
          <p:txBody>
            <a:bodyPr wrap="none" rtlCol="0">
              <a:spAutoFit/>
            </a:bodyPr>
            <a:lstStyle/>
            <a:p>
              <a:r>
                <a:rPr lang="en-US" sz="1600" dirty="0">
                  <a:solidFill>
                    <a:srgbClr val="7030A0"/>
                  </a:solidFill>
                </a:rPr>
                <a:t>Mesoporous silica nanoparticles (MSNs)</a:t>
              </a:r>
            </a:p>
          </p:txBody>
        </p:sp>
      </p:grpSp>
      <p:pic>
        <p:nvPicPr>
          <p:cNvPr id="13" name="Picture 12">
            <a:extLst>
              <a:ext uri="{FF2B5EF4-FFF2-40B4-BE49-F238E27FC236}">
                <a16:creationId xmlns:a16="http://schemas.microsoft.com/office/drawing/2014/main" id="{097831FB-31CC-BC99-2ECB-17DC8041A0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3303" y="2462926"/>
            <a:ext cx="1629170" cy="1326351"/>
          </a:xfrm>
          <a:prstGeom prst="rect">
            <a:avLst/>
          </a:prstGeom>
        </p:spPr>
      </p:pic>
      <p:pic>
        <p:nvPicPr>
          <p:cNvPr id="14" name="Picture 13">
            <a:extLst>
              <a:ext uri="{FF2B5EF4-FFF2-40B4-BE49-F238E27FC236}">
                <a16:creationId xmlns:a16="http://schemas.microsoft.com/office/drawing/2014/main" id="{5CE4FD88-9304-6F86-0564-7FE2A2BE1C2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32574" y="2034332"/>
            <a:ext cx="1693365" cy="1721588"/>
          </a:xfrm>
          <a:prstGeom prst="rect">
            <a:avLst/>
          </a:prstGeom>
        </p:spPr>
      </p:pic>
      <p:sp>
        <p:nvSpPr>
          <p:cNvPr id="15" name="TextBox 14">
            <a:extLst>
              <a:ext uri="{FF2B5EF4-FFF2-40B4-BE49-F238E27FC236}">
                <a16:creationId xmlns:a16="http://schemas.microsoft.com/office/drawing/2014/main" id="{9E027263-1208-8EBE-D907-06389A76C4BF}"/>
              </a:ext>
            </a:extLst>
          </p:cNvPr>
          <p:cNvSpPr txBox="1"/>
          <p:nvPr/>
        </p:nvSpPr>
        <p:spPr>
          <a:xfrm>
            <a:off x="1790720" y="3914898"/>
            <a:ext cx="1209883" cy="338554"/>
          </a:xfrm>
          <a:prstGeom prst="rect">
            <a:avLst/>
          </a:prstGeom>
          <a:noFill/>
        </p:spPr>
        <p:txBody>
          <a:bodyPr wrap="none" rtlCol="0">
            <a:spAutoFit/>
          </a:bodyPr>
          <a:lstStyle/>
          <a:p>
            <a:r>
              <a:rPr lang="en-US" sz="1600" dirty="0"/>
              <a:t>Host-Guest</a:t>
            </a:r>
          </a:p>
        </p:txBody>
      </p:sp>
      <p:sp>
        <p:nvSpPr>
          <p:cNvPr id="16" name="TextBox 15">
            <a:extLst>
              <a:ext uri="{FF2B5EF4-FFF2-40B4-BE49-F238E27FC236}">
                <a16:creationId xmlns:a16="http://schemas.microsoft.com/office/drawing/2014/main" id="{43BD7A2F-41C5-0EC9-6CBD-45F1E4D3E012}"/>
              </a:ext>
            </a:extLst>
          </p:cNvPr>
          <p:cNvSpPr txBox="1"/>
          <p:nvPr/>
        </p:nvSpPr>
        <p:spPr>
          <a:xfrm>
            <a:off x="7428168" y="3289147"/>
            <a:ext cx="1475789" cy="338554"/>
          </a:xfrm>
          <a:prstGeom prst="rect">
            <a:avLst/>
          </a:prstGeom>
          <a:noFill/>
        </p:spPr>
        <p:txBody>
          <a:bodyPr wrap="none" rtlCol="0">
            <a:spAutoFit/>
          </a:bodyPr>
          <a:lstStyle/>
          <a:p>
            <a:r>
              <a:rPr lang="en-US" sz="1600" dirty="0"/>
              <a:t>Protein-Ligand</a:t>
            </a:r>
          </a:p>
        </p:txBody>
      </p:sp>
    </p:spTree>
    <p:extLst>
      <p:ext uri="{BB962C8B-B14F-4D97-AF65-F5344CB8AC3E}">
        <p14:creationId xmlns:p14="http://schemas.microsoft.com/office/powerpoint/2010/main" val="462835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4163-A485-3596-61D4-234FC18F9D87}"/>
              </a:ext>
            </a:extLst>
          </p:cNvPr>
          <p:cNvSpPr>
            <a:spLocks noGrp="1"/>
          </p:cNvSpPr>
          <p:nvPr>
            <p:ph type="title"/>
          </p:nvPr>
        </p:nvSpPr>
        <p:spPr/>
        <p:txBody>
          <a:bodyPr/>
          <a:lstStyle/>
          <a:p>
            <a:r>
              <a:rPr lang="en-US" dirty="0"/>
              <a:t>Summary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1AEC59A-E8DB-406F-6BC8-210C1B9CCF7E}"/>
                  </a:ext>
                </a:extLst>
              </p:cNvPr>
              <p:cNvSpPr txBox="1"/>
              <p:nvPr/>
            </p:nvSpPr>
            <p:spPr>
              <a:xfrm>
                <a:off x="4123781" y="1690688"/>
                <a:ext cx="3319050" cy="56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ea typeface="Cambria Math" panose="02040503050406030204" pitchFamily="18" charset="0"/>
                            </a:rPr>
                          </m:ctrlPr>
                        </m:accPr>
                        <m:e>
                          <m:r>
                            <a:rPr lang="en-US" sz="3600" b="0" i="1" smtClean="0">
                              <a:latin typeface="Cambria Math" panose="02040503050406030204" pitchFamily="18" charset="0"/>
                              <a:ea typeface="Cambria Math" panose="02040503050406030204" pitchFamily="18" charset="0"/>
                            </a:rPr>
                            <m:t>𝐻</m:t>
                          </m:r>
                        </m:e>
                      </m:acc>
                      <m:r>
                        <m:rPr>
                          <m:sty m:val="p"/>
                        </m:rPr>
                        <a:rPr lang="el-GR" sz="3600" b="0" i="1" smtClean="0">
                          <a:latin typeface="Cambria Math" panose="02040503050406030204" pitchFamily="18" charset="0"/>
                          <a:ea typeface="Cambria Math" panose="02040503050406030204" pitchFamily="18" charset="0"/>
                        </a:rPr>
                        <m:t>Ψ</m:t>
                      </m:r>
                      <m:d>
                        <m:dPr>
                          <m:ctrlPr>
                            <a:rPr lang="en-US" sz="3600" b="0" i="1" smtClean="0">
                              <a:latin typeface="Cambria Math" panose="02040503050406030204" pitchFamily="18" charset="0"/>
                              <a:ea typeface="Cambria Math" panose="02040503050406030204" pitchFamily="18" charset="0"/>
                            </a:rPr>
                          </m:ctrlPr>
                        </m:dPr>
                        <m:e>
                          <m:r>
                            <a:rPr lang="en-US" sz="3600" b="1" i="1" smtClean="0">
                              <a:latin typeface="Cambria Math" panose="02040503050406030204" pitchFamily="18" charset="0"/>
                              <a:ea typeface="Cambria Math" panose="02040503050406030204" pitchFamily="18" charset="0"/>
                            </a:rPr>
                            <m:t>𝒓</m:t>
                          </m:r>
                        </m:e>
                      </m:d>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𝐸</m:t>
                      </m:r>
                      <m:r>
                        <m:rPr>
                          <m:sty m:val="p"/>
                        </m:rPr>
                        <a:rPr lang="el-GR" sz="3600" b="0" i="1" smtClean="0">
                          <a:latin typeface="Cambria Math" panose="02040503050406030204" pitchFamily="18" charset="0"/>
                          <a:ea typeface="Cambria Math" panose="02040503050406030204" pitchFamily="18" charset="0"/>
                        </a:rPr>
                        <m:t>Ψ</m:t>
                      </m:r>
                      <m:d>
                        <m:dPr>
                          <m:ctrlPr>
                            <a:rPr lang="en-US" sz="3600" b="0" i="1" smtClean="0">
                              <a:latin typeface="Cambria Math" panose="02040503050406030204" pitchFamily="18" charset="0"/>
                              <a:ea typeface="Cambria Math" panose="02040503050406030204" pitchFamily="18" charset="0"/>
                            </a:rPr>
                          </m:ctrlPr>
                        </m:dPr>
                        <m:e>
                          <m:r>
                            <a:rPr lang="en-US" sz="3600" b="1" i="1" smtClean="0">
                              <a:latin typeface="Cambria Math" panose="02040503050406030204" pitchFamily="18" charset="0"/>
                              <a:ea typeface="Cambria Math" panose="02040503050406030204" pitchFamily="18" charset="0"/>
                            </a:rPr>
                            <m:t>𝒓</m:t>
                          </m:r>
                        </m:e>
                      </m:d>
                    </m:oMath>
                  </m:oMathPara>
                </a14:m>
                <a:endParaRPr lang="en-US" sz="3600" dirty="0"/>
              </a:p>
            </p:txBody>
          </p:sp>
        </mc:Choice>
        <mc:Fallback>
          <p:sp>
            <p:nvSpPr>
              <p:cNvPr id="4" name="TextBox 3">
                <a:extLst>
                  <a:ext uri="{FF2B5EF4-FFF2-40B4-BE49-F238E27FC236}">
                    <a16:creationId xmlns:a16="http://schemas.microsoft.com/office/drawing/2014/main" id="{E1AEC59A-E8DB-406F-6BC8-210C1B9CCF7E}"/>
                  </a:ext>
                </a:extLst>
              </p:cNvPr>
              <p:cNvSpPr txBox="1">
                <a:spLocks noRot="1" noChangeAspect="1" noMove="1" noResize="1" noEditPoints="1" noAdjustHandles="1" noChangeArrowheads="1" noChangeShapeType="1" noTextEdit="1"/>
              </p:cNvSpPr>
              <p:nvPr/>
            </p:nvSpPr>
            <p:spPr>
              <a:xfrm>
                <a:off x="4123781" y="1690688"/>
                <a:ext cx="3319050" cy="569067"/>
              </a:xfrm>
              <a:prstGeom prst="rect">
                <a:avLst/>
              </a:prstGeom>
              <a:blipFill>
                <a:blip r:embed="rId2"/>
                <a:stretch>
                  <a:fillRect l="-2662" t="-14894" b="-4255"/>
                </a:stretch>
              </a:blipFill>
            </p:spPr>
            <p:txBody>
              <a:bodyPr/>
              <a:lstStyle/>
              <a:p>
                <a:r>
                  <a:rPr lang="en-US">
                    <a:noFill/>
                  </a:rPr>
                  <a:t> </a:t>
                </a:r>
              </a:p>
            </p:txBody>
          </p:sp>
        </mc:Fallback>
      </mc:AlternateContent>
    </p:spTree>
    <p:extLst>
      <p:ext uri="{BB962C8B-B14F-4D97-AF65-F5344CB8AC3E}">
        <p14:creationId xmlns:p14="http://schemas.microsoft.com/office/powerpoint/2010/main" val="4213144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0E23-4860-7D61-9B73-E810928BCD66}"/>
              </a:ext>
            </a:extLst>
          </p:cNvPr>
          <p:cNvSpPr>
            <a:spLocks noGrp="1"/>
          </p:cNvSpPr>
          <p:nvPr>
            <p:ph type="title"/>
          </p:nvPr>
        </p:nvSpPr>
        <p:spPr/>
        <p:txBody>
          <a:bodyPr/>
          <a:lstStyle/>
          <a:p>
            <a:r>
              <a:rPr lang="en-US" dirty="0"/>
              <a:t>Why Quantum Mechanics?</a:t>
            </a:r>
          </a:p>
        </p:txBody>
      </p:sp>
      <p:sp>
        <p:nvSpPr>
          <p:cNvPr id="3" name="TextBox 2">
            <a:extLst>
              <a:ext uri="{FF2B5EF4-FFF2-40B4-BE49-F238E27FC236}">
                <a16:creationId xmlns:a16="http://schemas.microsoft.com/office/drawing/2014/main" id="{A880DF69-3E86-0F86-E508-964DF611A209}"/>
              </a:ext>
            </a:extLst>
          </p:cNvPr>
          <p:cNvSpPr txBox="1"/>
          <p:nvPr/>
        </p:nvSpPr>
        <p:spPr>
          <a:xfrm>
            <a:off x="429491" y="1875725"/>
            <a:ext cx="10034155" cy="1200329"/>
          </a:xfrm>
          <a:prstGeom prst="rect">
            <a:avLst/>
          </a:prstGeom>
          <a:noFill/>
        </p:spPr>
        <p:txBody>
          <a:bodyPr wrap="square" rtlCol="0">
            <a:spAutoFit/>
          </a:bodyPr>
          <a:lstStyle/>
          <a:p>
            <a:r>
              <a:rPr lang="en-US" dirty="0"/>
              <a:t>Quantum mechanics (QM) described the behavior of matter at the smallest scales: molecules, atoms, electrons, photons, quarks,…. Essential to the operation of modern technology. </a:t>
            </a:r>
          </a:p>
          <a:p>
            <a:r>
              <a:rPr lang="en-US" dirty="0"/>
              <a:t>Beautiful subject that took most of the first half of the 20</a:t>
            </a:r>
            <a:r>
              <a:rPr lang="en-US" baseline="30000" dirty="0"/>
              <a:t>th</a:t>
            </a:r>
            <a:r>
              <a:rPr lang="en-US" dirty="0"/>
              <a:t> century to formulate</a:t>
            </a:r>
          </a:p>
          <a:p>
            <a:endParaRPr lang="en-US" dirty="0"/>
          </a:p>
        </p:txBody>
      </p:sp>
      <p:pic>
        <p:nvPicPr>
          <p:cNvPr id="6" name="Picture 5" descr="A close-up of a circuit board&#10;&#10;AI-generated content may be incorrect.">
            <a:extLst>
              <a:ext uri="{FF2B5EF4-FFF2-40B4-BE49-F238E27FC236}">
                <a16:creationId xmlns:a16="http://schemas.microsoft.com/office/drawing/2014/main" id="{9D3F857D-F3B2-4484-5CA9-BF925E5E622A}"/>
              </a:ext>
            </a:extLst>
          </p:cNvPr>
          <p:cNvPicPr>
            <a:picLocks noChangeAspect="1"/>
          </p:cNvPicPr>
          <p:nvPr/>
        </p:nvPicPr>
        <p:blipFill>
          <a:blip r:embed="rId2"/>
          <a:stretch>
            <a:fillRect/>
          </a:stretch>
        </p:blipFill>
        <p:spPr>
          <a:xfrm>
            <a:off x="10232736" y="1816100"/>
            <a:ext cx="1841500" cy="1612900"/>
          </a:xfrm>
          <a:prstGeom prst="rect">
            <a:avLst/>
          </a:prstGeom>
        </p:spPr>
      </p:pic>
      <p:sp>
        <p:nvSpPr>
          <p:cNvPr id="7" name="TextBox 6">
            <a:extLst>
              <a:ext uri="{FF2B5EF4-FFF2-40B4-BE49-F238E27FC236}">
                <a16:creationId xmlns:a16="http://schemas.microsoft.com/office/drawing/2014/main" id="{B2C75DAE-4CA6-FC94-D904-89112F76F0E2}"/>
              </a:ext>
            </a:extLst>
          </p:cNvPr>
          <p:cNvSpPr txBox="1"/>
          <p:nvPr/>
        </p:nvSpPr>
        <p:spPr>
          <a:xfrm>
            <a:off x="1537854" y="3855028"/>
            <a:ext cx="7263246" cy="1754326"/>
          </a:xfrm>
          <a:prstGeom prst="rect">
            <a:avLst/>
          </a:prstGeom>
          <a:noFill/>
        </p:spPr>
        <p:txBody>
          <a:bodyPr wrap="square" rtlCol="0">
            <a:spAutoFit/>
          </a:bodyPr>
          <a:lstStyle/>
          <a:p>
            <a:r>
              <a:rPr lang="en-US" dirty="0"/>
              <a:t>I think I can safely say that nobody understands quantum mechanics. So do not take the lecture too seriously… but just relax and enjoy it... Do not keep saying to yourself, if you can possibly avoid it, “But how can it be like that?” because you will get… into a blind alley from which nobody has escaped. Nobody knows how it can be like that.</a:t>
            </a:r>
          </a:p>
          <a:p>
            <a:r>
              <a:rPr lang="en-US" dirty="0"/>
              <a:t>				The Messenger Lectures, 1964</a:t>
            </a:r>
          </a:p>
        </p:txBody>
      </p:sp>
      <p:pic>
        <p:nvPicPr>
          <p:cNvPr id="9" name="Picture 8" descr="A person with his hand on his chin&#10;&#10;AI-generated content may be incorrect.">
            <a:extLst>
              <a:ext uri="{FF2B5EF4-FFF2-40B4-BE49-F238E27FC236}">
                <a16:creationId xmlns:a16="http://schemas.microsoft.com/office/drawing/2014/main" id="{F7002F21-B726-B4F3-01DF-DD40A0985D3C}"/>
              </a:ext>
            </a:extLst>
          </p:cNvPr>
          <p:cNvPicPr>
            <a:picLocks noChangeAspect="1"/>
          </p:cNvPicPr>
          <p:nvPr/>
        </p:nvPicPr>
        <p:blipFill>
          <a:blip r:embed="rId3"/>
          <a:stretch>
            <a:fillRect/>
          </a:stretch>
        </p:blipFill>
        <p:spPr>
          <a:xfrm>
            <a:off x="9658638" y="3972403"/>
            <a:ext cx="1148196" cy="1675237"/>
          </a:xfrm>
          <a:prstGeom prst="rect">
            <a:avLst/>
          </a:prstGeom>
        </p:spPr>
      </p:pic>
    </p:spTree>
    <p:extLst>
      <p:ext uri="{BB962C8B-B14F-4D97-AF65-F5344CB8AC3E}">
        <p14:creationId xmlns:p14="http://schemas.microsoft.com/office/powerpoint/2010/main" val="4140607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96752F-12F2-B05A-9CF3-97AB9CE9AE4A}"/>
              </a:ext>
            </a:extLst>
          </p:cNvPr>
          <p:cNvSpPr txBox="1"/>
          <p:nvPr/>
        </p:nvSpPr>
        <p:spPr>
          <a:xfrm>
            <a:off x="533400" y="1070675"/>
            <a:ext cx="11125200" cy="5115246"/>
          </a:xfrm>
          <a:prstGeom prst="rect">
            <a:avLst/>
          </a:prstGeom>
          <a:noFill/>
        </p:spPr>
        <p:txBody>
          <a:bodyPr wrap="square" rtlCol="0">
            <a:spAutoFit/>
          </a:bodyPr>
          <a:lstStyle/>
          <a:p>
            <a:pPr>
              <a:lnSpc>
                <a:spcPct val="100000"/>
              </a:lnSpc>
              <a:spcBef>
                <a:spcPct val="40000"/>
              </a:spcBef>
            </a:pPr>
            <a:r>
              <a:rPr lang="en-US" altLang="en-US" sz="1600" dirty="0"/>
              <a:t>1900 </a:t>
            </a:r>
            <a:r>
              <a:rPr lang="en-US" altLang="en-US" sz="1600" u="sng" dirty="0"/>
              <a:t>Planck</a:t>
            </a:r>
            <a:r>
              <a:rPr lang="en-US" altLang="en-US" sz="1600" dirty="0"/>
              <a:t> “solves” the blackbody problem by postulating that the oscillators that emit light have quantized energy levels.</a:t>
            </a:r>
          </a:p>
          <a:p>
            <a:pPr lvl="1">
              <a:lnSpc>
                <a:spcPct val="100000"/>
              </a:lnSpc>
              <a:spcBef>
                <a:spcPct val="40000"/>
              </a:spcBef>
              <a:buFont typeface="Monotype Sorts" pitchFamily="2" charset="2"/>
              <a:buNone/>
            </a:pPr>
            <a:r>
              <a:rPr lang="en-US" altLang="en-US" sz="1600" dirty="0"/>
              <a:t>“</a:t>
            </a:r>
            <a:r>
              <a:rPr lang="en-US" altLang="en-US" sz="1600" dirty="0">
                <a:solidFill>
                  <a:srgbClr val="0070C0"/>
                </a:solidFill>
              </a:rPr>
              <a:t>Until after some weeks of the most strenuous work of my life, light came into the darkness, and a new undreamed-of perspective opened up before me…the whole procedure was an act of despair because a theoretical interpretation had to be found at any price, no matter how high that might be.</a:t>
            </a:r>
            <a:r>
              <a:rPr lang="en-US" altLang="en-US" sz="1600" dirty="0"/>
              <a:t>”</a:t>
            </a:r>
          </a:p>
          <a:p>
            <a:pPr lvl="1">
              <a:lnSpc>
                <a:spcPct val="100000"/>
              </a:lnSpc>
              <a:spcBef>
                <a:spcPct val="40000"/>
              </a:spcBef>
              <a:buFont typeface="Monotype Sorts" pitchFamily="2" charset="2"/>
              <a:buNone/>
            </a:pPr>
            <a:endParaRPr lang="en-US" altLang="en-US" sz="1600" dirty="0"/>
          </a:p>
          <a:p>
            <a:pPr>
              <a:lnSpc>
                <a:spcPct val="100000"/>
              </a:lnSpc>
              <a:spcBef>
                <a:spcPct val="40000"/>
              </a:spcBef>
            </a:pPr>
            <a:r>
              <a:rPr lang="en-US" altLang="en-US" sz="1600" dirty="0"/>
              <a:t>1905 </a:t>
            </a:r>
            <a:r>
              <a:rPr lang="en-US" altLang="en-US" sz="1600" u="sng" dirty="0"/>
              <a:t>Einstein</a:t>
            </a:r>
            <a:r>
              <a:rPr lang="en-US" altLang="en-US" sz="1600" dirty="0"/>
              <a:t> proposes that light energy is quantized with quanta called ”photons” </a:t>
            </a:r>
            <a:r>
              <a:rPr lang="en-US" altLang="en-US" sz="1600" dirty="0">
                <a:solidFill>
                  <a:srgbClr val="FF0000"/>
                </a:solidFill>
              </a:rPr>
              <a:t>- waves behave like particles</a:t>
            </a:r>
          </a:p>
          <a:p>
            <a:pPr lvl="1">
              <a:lnSpc>
                <a:spcPct val="100000"/>
              </a:lnSpc>
              <a:spcBef>
                <a:spcPct val="40000"/>
              </a:spcBef>
            </a:pPr>
            <a:r>
              <a:rPr lang="en-US" altLang="en-US" sz="1600" dirty="0">
                <a:solidFill>
                  <a:srgbClr val="0070C0"/>
                </a:solidFill>
              </a:rPr>
              <a:t>Photoelectric effect for which he got the Nobel Prize</a:t>
            </a:r>
          </a:p>
          <a:p>
            <a:pPr lvl="1">
              <a:lnSpc>
                <a:spcPct val="100000"/>
              </a:lnSpc>
              <a:spcBef>
                <a:spcPct val="40000"/>
              </a:spcBef>
            </a:pPr>
            <a:endParaRPr lang="en-US" altLang="en-US" sz="1600" dirty="0">
              <a:solidFill>
                <a:srgbClr val="0070C0"/>
              </a:solidFill>
            </a:endParaRPr>
          </a:p>
          <a:p>
            <a:pPr>
              <a:lnSpc>
                <a:spcPct val="100000"/>
              </a:lnSpc>
              <a:spcBef>
                <a:spcPct val="40000"/>
              </a:spcBef>
            </a:pPr>
            <a:r>
              <a:rPr lang="en-US" altLang="en-US" sz="1600" dirty="0"/>
              <a:t>1913 </a:t>
            </a:r>
            <a:r>
              <a:rPr lang="en-US" altLang="en-US" sz="1600" u="sng" dirty="0"/>
              <a:t>Bohr</a:t>
            </a:r>
            <a:r>
              <a:rPr lang="en-US" altLang="en-US" sz="1600" dirty="0"/>
              <a:t> proposes that electron orbits are quantized</a:t>
            </a:r>
          </a:p>
          <a:p>
            <a:pPr lvl="1">
              <a:lnSpc>
                <a:spcPct val="100000"/>
              </a:lnSpc>
              <a:spcBef>
                <a:spcPct val="40000"/>
              </a:spcBef>
            </a:pPr>
            <a:r>
              <a:rPr lang="en-US" altLang="en-US" sz="1600" dirty="0">
                <a:solidFill>
                  <a:srgbClr val="0070C0"/>
                </a:solidFill>
              </a:rPr>
              <a:t>Idea that </a:t>
            </a:r>
            <a:r>
              <a:rPr lang="en-US" altLang="en-US" sz="1600" dirty="0">
                <a:solidFill>
                  <a:srgbClr val="FF0000"/>
                </a:solidFill>
              </a:rPr>
              <a:t>electrons act like waves </a:t>
            </a:r>
            <a:r>
              <a:rPr lang="en-US" altLang="en-US" sz="1600" dirty="0">
                <a:solidFill>
                  <a:srgbClr val="0070C0"/>
                </a:solidFill>
              </a:rPr>
              <a:t>-  “explained” H atom, but wrong in crucial ways</a:t>
            </a:r>
          </a:p>
          <a:p>
            <a:pPr lvl="1">
              <a:lnSpc>
                <a:spcPct val="100000"/>
              </a:lnSpc>
              <a:spcBef>
                <a:spcPct val="40000"/>
              </a:spcBef>
            </a:pPr>
            <a:endParaRPr lang="en-US" altLang="en-US" sz="1600" dirty="0">
              <a:solidFill>
                <a:srgbClr val="0070C0"/>
              </a:solidFill>
            </a:endParaRPr>
          </a:p>
          <a:p>
            <a:pPr>
              <a:lnSpc>
                <a:spcPct val="100000"/>
              </a:lnSpc>
              <a:spcBef>
                <a:spcPct val="40000"/>
              </a:spcBef>
            </a:pPr>
            <a:r>
              <a:rPr lang="en-US" altLang="en-US" sz="1600" dirty="0"/>
              <a:t>1923 </a:t>
            </a:r>
            <a:r>
              <a:rPr lang="en-US" altLang="en-US" sz="1600" u="sng" dirty="0"/>
              <a:t>de Broglie</a:t>
            </a:r>
            <a:r>
              <a:rPr lang="en-US" altLang="en-US" sz="1600" dirty="0"/>
              <a:t> proposes that </a:t>
            </a:r>
            <a:r>
              <a:rPr lang="en-US" altLang="en-US" sz="1600" dirty="0">
                <a:solidFill>
                  <a:srgbClr val="FF0000"/>
                </a:solidFill>
              </a:rPr>
              <a:t>particles behave like waves</a:t>
            </a:r>
          </a:p>
          <a:p>
            <a:pPr lvl="1">
              <a:lnSpc>
                <a:spcPct val="100000"/>
              </a:lnSpc>
              <a:spcBef>
                <a:spcPct val="40000"/>
              </a:spcBef>
            </a:pPr>
            <a:r>
              <a:rPr lang="en-US" altLang="en-US" sz="1600" dirty="0">
                <a:solidFill>
                  <a:srgbClr val="0070C0"/>
                </a:solidFill>
              </a:rPr>
              <a:t>The step that paved the way for understanding all of nature </a:t>
            </a:r>
          </a:p>
          <a:p>
            <a:pPr lvl="1">
              <a:lnSpc>
                <a:spcPct val="100000"/>
              </a:lnSpc>
              <a:spcBef>
                <a:spcPct val="40000"/>
              </a:spcBef>
            </a:pPr>
            <a:endParaRPr lang="en-US" altLang="en-US" sz="1600" dirty="0">
              <a:solidFill>
                <a:srgbClr val="0070C0"/>
              </a:solidFill>
            </a:endParaRPr>
          </a:p>
          <a:p>
            <a:r>
              <a:rPr lang="en-US" sz="1600" dirty="0"/>
              <a:t>1925-1926  </a:t>
            </a:r>
            <a:r>
              <a:rPr lang="en-US" sz="1600" u="sng" dirty="0"/>
              <a:t>Schrödinger </a:t>
            </a:r>
            <a:r>
              <a:rPr lang="en-US" sz="1600" dirty="0"/>
              <a:t>postulate the Schrödinger equation</a:t>
            </a:r>
          </a:p>
          <a:p>
            <a:r>
              <a:rPr lang="en-US" sz="1600" dirty="0"/>
              <a:t>…</a:t>
            </a:r>
          </a:p>
        </p:txBody>
      </p:sp>
    </p:spTree>
    <p:extLst>
      <p:ext uri="{BB962C8B-B14F-4D97-AF65-F5344CB8AC3E}">
        <p14:creationId xmlns:p14="http://schemas.microsoft.com/office/powerpoint/2010/main" val="237472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6008-017A-2E50-8BD9-0912B8A66795}"/>
              </a:ext>
            </a:extLst>
          </p:cNvPr>
          <p:cNvSpPr>
            <a:spLocks noGrp="1"/>
          </p:cNvSpPr>
          <p:nvPr>
            <p:ph type="title"/>
          </p:nvPr>
        </p:nvSpPr>
        <p:spPr/>
        <p:txBody>
          <a:bodyPr>
            <a:normAutofit/>
          </a:bodyPr>
          <a:lstStyle/>
          <a:p>
            <a:r>
              <a:rPr lang="en-US" sz="4000" dirty="0"/>
              <a:t>Wave Function: State Function of the Quantum Mechanical System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64C56B-AE97-C761-83BA-CD0066B3DD61}"/>
                  </a:ext>
                </a:extLst>
              </p:cNvPr>
              <p:cNvSpPr txBox="1"/>
              <p:nvPr/>
            </p:nvSpPr>
            <p:spPr>
              <a:xfrm>
                <a:off x="574431" y="2332892"/>
                <a:ext cx="9309856" cy="212987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ym typeface="Wingdings" pitchFamily="2" charset="2"/>
                  </a:rPr>
                  <a:t>Wave function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sym typeface="Wingdings" pitchFamily="2" charset="2"/>
                      </a:rPr>
                      <m:t>Ψ</m:t>
                    </m:r>
                  </m:oMath>
                </a14:m>
                <a:r>
                  <a:rPr lang="en-US" dirty="0">
                    <a:sym typeface="Wingdings" pitchFamily="2" charset="2"/>
                  </a:rPr>
                  <a:t>) defines the state of a physical system.</a:t>
                </a:r>
              </a:p>
              <a:p>
                <a:pPr marL="285750" indent="-285750">
                  <a:lnSpc>
                    <a:spcPct val="150000"/>
                  </a:lnSpc>
                  <a:buFont typeface="Arial" panose="020B0604020202020204" pitchFamily="34" charset="0"/>
                  <a:buChar char="•"/>
                </a:pPr>
                <a:r>
                  <a:rPr lang="en-US" dirty="0"/>
                  <a:t>It doesn’t tell you exactly where to find the particle, but where it is likely.</a:t>
                </a:r>
                <a:endParaRPr lang="en-US"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sym typeface="Wingdings" pitchFamily="2" charset="2"/>
                              </a:rPr>
                            </m:ctrlPr>
                          </m:sSupPr>
                          <m:e>
                            <m:r>
                              <m:rPr>
                                <m:sty m:val="p"/>
                              </m:rPr>
                              <a:rPr lang="el-GR" i="1" smtClean="0">
                                <a:latin typeface="Cambria Math" panose="02040503050406030204" pitchFamily="18" charset="0"/>
                                <a:ea typeface="Cambria Math" panose="02040503050406030204" pitchFamily="18" charset="0"/>
                                <a:sym typeface="Wingdings" pitchFamily="2" charset="2"/>
                              </a:rPr>
                              <m:t>Ψ</m:t>
                            </m:r>
                          </m:e>
                          <m:sup>
                            <m:r>
                              <a:rPr lang="en-US" b="0" i="1" smtClean="0">
                                <a:latin typeface="Cambria Math" panose="02040503050406030204" pitchFamily="18" charset="0"/>
                                <a:ea typeface="Cambria Math" panose="02040503050406030204" pitchFamily="18" charset="0"/>
                                <a:sym typeface="Wingdings" pitchFamily="2" charset="2"/>
                              </a:rPr>
                              <m:t>2</m:t>
                            </m:r>
                          </m:sup>
                        </m:sSup>
                      </m:e>
                    </m:d>
                  </m:oMath>
                </a14:m>
                <a:r>
                  <a:rPr lang="en-US" dirty="0"/>
                  <a:t> </a:t>
                </a:r>
                <a:r>
                  <a:rPr lang="en-US" dirty="0">
                    <a:sym typeface="Wingdings" pitchFamily="2" charset="2"/>
                  </a:rPr>
                  <a:t> </a:t>
                </a:r>
                <a:r>
                  <a:rPr lang="en-US" dirty="0"/>
                  <a:t>the probability density, the chance of finding an electron at a specific location at t.</a:t>
                </a:r>
              </a:p>
              <a:p>
                <a:pPr marL="285750" indent="-285750">
                  <a:lnSpc>
                    <a:spcPct val="150000"/>
                  </a:lnSpc>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sym typeface="Wingdings" pitchFamily="2" charset="2"/>
                      </a:rPr>
                      <m:t>Ψ</m:t>
                    </m:r>
                  </m:oMath>
                </a14:m>
                <a:r>
                  <a:rPr lang="en-US" dirty="0"/>
                  <a:t> must be single valued, finite, smoothly varying and continuous</a:t>
                </a:r>
              </a:p>
              <a:p>
                <a:pPr marL="285750" indent="-285750">
                  <a:lnSpc>
                    <a:spcPct val="150000"/>
                  </a:lnSpc>
                  <a:buFont typeface="Arial" panose="020B0604020202020204" pitchFamily="34" charset="0"/>
                  <a:buChar char="•"/>
                </a:pPr>
                <a:endParaRPr lang="en-US" dirty="0"/>
              </a:p>
            </p:txBody>
          </p:sp>
        </mc:Choice>
        <mc:Fallback xmlns="">
          <p:sp>
            <p:nvSpPr>
              <p:cNvPr id="3" name="TextBox 2">
                <a:extLst>
                  <a:ext uri="{FF2B5EF4-FFF2-40B4-BE49-F238E27FC236}">
                    <a16:creationId xmlns:a16="http://schemas.microsoft.com/office/drawing/2014/main" id="{A964C56B-AE97-C761-83BA-CD0066B3DD61}"/>
                  </a:ext>
                </a:extLst>
              </p:cNvPr>
              <p:cNvSpPr txBox="1">
                <a:spLocks noRot="1" noChangeAspect="1" noMove="1" noResize="1" noEditPoints="1" noAdjustHandles="1" noChangeArrowheads="1" noChangeShapeType="1" noTextEdit="1"/>
              </p:cNvSpPr>
              <p:nvPr/>
            </p:nvSpPr>
            <p:spPr>
              <a:xfrm>
                <a:off x="574431" y="2332892"/>
                <a:ext cx="9309856" cy="2129878"/>
              </a:xfrm>
              <a:prstGeom prst="rect">
                <a:avLst/>
              </a:prstGeom>
              <a:blipFill>
                <a:blip r:embed="rId2"/>
                <a:stretch>
                  <a:fillRect l="-4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AAE36A-53EC-6502-8C0C-950EF87941D8}"/>
                  </a:ext>
                </a:extLst>
              </p:cNvPr>
              <p:cNvSpPr txBox="1"/>
              <p:nvPr/>
            </p:nvSpPr>
            <p:spPr>
              <a:xfrm>
                <a:off x="9636371" y="1532001"/>
                <a:ext cx="228599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4400" i="1" smtClean="0">
                          <a:latin typeface="Cambria Math" panose="02040503050406030204" pitchFamily="18" charset="0"/>
                          <a:ea typeface="Cambria Math" panose="02040503050406030204" pitchFamily="18" charset="0"/>
                          <a:sym typeface="Wingdings" pitchFamily="2" charset="2"/>
                        </a:rPr>
                        <m:t>Ψ</m:t>
                      </m:r>
                      <m:r>
                        <a:rPr lang="en-US" sz="4400" b="0" i="1" smtClean="0">
                          <a:latin typeface="Cambria Math" panose="02040503050406030204" pitchFamily="18" charset="0"/>
                          <a:ea typeface="Cambria Math" panose="02040503050406030204" pitchFamily="18" charset="0"/>
                          <a:sym typeface="Wingdings" pitchFamily="2" charset="2"/>
                        </a:rPr>
                        <m:t>(</m:t>
                      </m:r>
                      <m:r>
                        <a:rPr lang="en-US" sz="4400" b="1" i="1" smtClean="0">
                          <a:latin typeface="Cambria Math" panose="02040503050406030204" pitchFamily="18" charset="0"/>
                          <a:ea typeface="Cambria Math" panose="02040503050406030204" pitchFamily="18" charset="0"/>
                          <a:sym typeface="Wingdings" pitchFamily="2" charset="2"/>
                        </a:rPr>
                        <m:t>𝒓</m:t>
                      </m:r>
                      <m:r>
                        <a:rPr lang="en-US" sz="4400" b="0" i="1" smtClean="0">
                          <a:latin typeface="Cambria Math" panose="02040503050406030204" pitchFamily="18" charset="0"/>
                          <a:ea typeface="Cambria Math" panose="02040503050406030204" pitchFamily="18" charset="0"/>
                          <a:sym typeface="Wingdings" pitchFamily="2" charset="2"/>
                        </a:rPr>
                        <m:t>,</m:t>
                      </m:r>
                      <m:r>
                        <a:rPr lang="en-US" sz="4400" b="0" i="1" smtClean="0">
                          <a:latin typeface="Cambria Math" panose="02040503050406030204" pitchFamily="18" charset="0"/>
                          <a:ea typeface="Cambria Math" panose="02040503050406030204" pitchFamily="18" charset="0"/>
                          <a:sym typeface="Wingdings" pitchFamily="2" charset="2"/>
                        </a:rPr>
                        <m:t>𝑡</m:t>
                      </m:r>
                      <m:r>
                        <a:rPr lang="en-US" sz="4400" b="0" i="1" smtClean="0">
                          <a:latin typeface="Cambria Math" panose="02040503050406030204" pitchFamily="18" charset="0"/>
                          <a:ea typeface="Cambria Math" panose="02040503050406030204" pitchFamily="18" charset="0"/>
                          <a:sym typeface="Wingdings" pitchFamily="2" charset="2"/>
                        </a:rPr>
                        <m:t>)</m:t>
                      </m:r>
                    </m:oMath>
                  </m:oMathPara>
                </a14:m>
                <a:endParaRPr lang="en-US" sz="4400" dirty="0"/>
              </a:p>
            </p:txBody>
          </p:sp>
        </mc:Choice>
        <mc:Fallback xmlns="">
          <p:sp>
            <p:nvSpPr>
              <p:cNvPr id="6" name="TextBox 5">
                <a:extLst>
                  <a:ext uri="{FF2B5EF4-FFF2-40B4-BE49-F238E27FC236}">
                    <a16:creationId xmlns:a16="http://schemas.microsoft.com/office/drawing/2014/main" id="{58AAE36A-53EC-6502-8C0C-950EF87941D8}"/>
                  </a:ext>
                </a:extLst>
              </p:cNvPr>
              <p:cNvSpPr txBox="1">
                <a:spLocks noRot="1" noChangeAspect="1" noMove="1" noResize="1" noEditPoints="1" noAdjustHandles="1" noChangeArrowheads="1" noChangeShapeType="1" noTextEdit="1"/>
              </p:cNvSpPr>
              <p:nvPr/>
            </p:nvSpPr>
            <p:spPr>
              <a:xfrm>
                <a:off x="9636371" y="1532001"/>
                <a:ext cx="2285999" cy="769441"/>
              </a:xfrm>
              <a:prstGeom prst="rect">
                <a:avLst/>
              </a:prstGeom>
              <a:blipFill>
                <a:blip r:embed="rId3"/>
                <a:stretch>
                  <a:fillRect b="-2258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67F7081-8AAE-5D11-820C-695EB66DB058}"/>
              </a:ext>
            </a:extLst>
          </p:cNvPr>
          <p:cNvSpPr txBox="1"/>
          <p:nvPr/>
        </p:nvSpPr>
        <p:spPr>
          <a:xfrm>
            <a:off x="4288678" y="5263661"/>
            <a:ext cx="3614644" cy="369332"/>
          </a:xfrm>
          <a:prstGeom prst="rect">
            <a:avLst/>
          </a:prstGeom>
          <a:noFill/>
        </p:spPr>
        <p:txBody>
          <a:bodyPr wrap="none" rtlCol="0">
            <a:spAutoFit/>
          </a:bodyPr>
          <a:lstStyle/>
          <a:p>
            <a:r>
              <a:rPr lang="en-US" dirty="0">
                <a:solidFill>
                  <a:srgbClr val="C00000"/>
                </a:solidFill>
              </a:rPr>
              <a:t>How do we obtain wave functions?</a:t>
            </a:r>
          </a:p>
        </p:txBody>
      </p:sp>
    </p:spTree>
    <p:extLst>
      <p:ext uri="{BB962C8B-B14F-4D97-AF65-F5344CB8AC3E}">
        <p14:creationId xmlns:p14="http://schemas.microsoft.com/office/powerpoint/2010/main" val="207115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4DB7-FC0F-6345-FB34-6D3E0688C659}"/>
              </a:ext>
            </a:extLst>
          </p:cNvPr>
          <p:cNvSpPr>
            <a:spLocks noGrp="1"/>
          </p:cNvSpPr>
          <p:nvPr>
            <p:ph type="title"/>
          </p:nvPr>
        </p:nvSpPr>
        <p:spPr/>
        <p:txBody>
          <a:bodyPr>
            <a:normAutofit/>
          </a:bodyPr>
          <a:lstStyle/>
          <a:p>
            <a:r>
              <a:rPr lang="en-US" sz="4000" dirty="0"/>
              <a:t>Schrödinger Equation: The Quantum Rulebook</a:t>
            </a:r>
          </a:p>
        </p:txBody>
      </p:sp>
      <p:sp>
        <p:nvSpPr>
          <p:cNvPr id="3" name="TextBox 2">
            <a:extLst>
              <a:ext uri="{FF2B5EF4-FFF2-40B4-BE49-F238E27FC236}">
                <a16:creationId xmlns:a16="http://schemas.microsoft.com/office/drawing/2014/main" id="{DD9C6382-3038-66EA-629E-2B753B9FE57E}"/>
              </a:ext>
            </a:extLst>
          </p:cNvPr>
          <p:cNvSpPr txBox="1"/>
          <p:nvPr/>
        </p:nvSpPr>
        <p:spPr>
          <a:xfrm>
            <a:off x="550985" y="1573169"/>
            <a:ext cx="11110542" cy="369332"/>
          </a:xfrm>
          <a:prstGeom prst="rect">
            <a:avLst/>
          </a:prstGeom>
          <a:noFill/>
        </p:spPr>
        <p:txBody>
          <a:bodyPr wrap="none" rtlCol="0">
            <a:spAutoFit/>
          </a:bodyPr>
          <a:lstStyle/>
          <a:p>
            <a:r>
              <a:rPr lang="en-US" dirty="0"/>
              <a:t>The fundamental equation of quantum mechanics, developed (1926) by Austrian physicist, Erwin Schrödinger</a:t>
            </a:r>
          </a:p>
        </p:txBody>
      </p:sp>
      <p:pic>
        <p:nvPicPr>
          <p:cNvPr id="5" name="Picture 4" descr="A person wearing glasses and a suit&#10;&#10;AI-generated content may be incorrect.">
            <a:extLst>
              <a:ext uri="{FF2B5EF4-FFF2-40B4-BE49-F238E27FC236}">
                <a16:creationId xmlns:a16="http://schemas.microsoft.com/office/drawing/2014/main" id="{53E1E40B-53B6-A84A-48DB-AE8547BCA1EF}"/>
              </a:ext>
            </a:extLst>
          </p:cNvPr>
          <p:cNvPicPr>
            <a:picLocks noChangeAspect="1"/>
          </p:cNvPicPr>
          <p:nvPr/>
        </p:nvPicPr>
        <p:blipFill>
          <a:blip r:embed="rId3"/>
          <a:stretch>
            <a:fillRect/>
          </a:stretch>
        </p:blipFill>
        <p:spPr>
          <a:xfrm>
            <a:off x="10611052" y="4495294"/>
            <a:ext cx="1412431" cy="1997581"/>
          </a:xfrm>
          <a:prstGeom prst="rect">
            <a:avLst/>
          </a:prstGeom>
        </p:spPr>
      </p:pic>
      <p:sp>
        <p:nvSpPr>
          <p:cNvPr id="6" name="TextBox 5">
            <a:extLst>
              <a:ext uri="{FF2B5EF4-FFF2-40B4-BE49-F238E27FC236}">
                <a16:creationId xmlns:a16="http://schemas.microsoft.com/office/drawing/2014/main" id="{6DB703AB-7E6B-AD8D-E11C-DAE060D20A30}"/>
              </a:ext>
            </a:extLst>
          </p:cNvPr>
          <p:cNvSpPr txBox="1"/>
          <p:nvPr/>
        </p:nvSpPr>
        <p:spPr>
          <a:xfrm>
            <a:off x="9214903" y="6627168"/>
            <a:ext cx="2977097" cy="230832"/>
          </a:xfrm>
          <a:prstGeom prst="rect">
            <a:avLst/>
          </a:prstGeom>
          <a:noFill/>
        </p:spPr>
        <p:txBody>
          <a:bodyPr wrap="none" rtlCol="0">
            <a:spAutoFit/>
          </a:bodyPr>
          <a:lstStyle/>
          <a:p>
            <a:r>
              <a:rPr lang="en-US" sz="900" dirty="0">
                <a:solidFill>
                  <a:srgbClr val="00B050"/>
                </a:solidFill>
              </a:rPr>
              <a:t>https://</a:t>
            </a:r>
            <a:r>
              <a:rPr lang="en-US" sz="900" dirty="0" err="1">
                <a:solidFill>
                  <a:srgbClr val="00B050"/>
                </a:solidFill>
              </a:rPr>
              <a:t>en.wikipedia.org</a:t>
            </a:r>
            <a:r>
              <a:rPr lang="en-US" sz="900" dirty="0">
                <a:solidFill>
                  <a:srgbClr val="00B050"/>
                </a:solidFill>
              </a:rPr>
              <a:t>/wiki/Erwin_Schr%C3%B6dinger</a:t>
            </a:r>
          </a:p>
        </p:txBody>
      </p:sp>
      <p:grpSp>
        <p:nvGrpSpPr>
          <p:cNvPr id="14" name="Group 13">
            <a:extLst>
              <a:ext uri="{FF2B5EF4-FFF2-40B4-BE49-F238E27FC236}">
                <a16:creationId xmlns:a16="http://schemas.microsoft.com/office/drawing/2014/main" id="{1473069C-E3AF-A943-5E4E-7EF94CA1620D}"/>
              </a:ext>
            </a:extLst>
          </p:cNvPr>
          <p:cNvGrpSpPr/>
          <p:nvPr/>
        </p:nvGrpSpPr>
        <p:grpSpPr>
          <a:xfrm>
            <a:off x="1406769" y="2105468"/>
            <a:ext cx="2441181" cy="1363331"/>
            <a:chOff x="1371600" y="2602468"/>
            <a:chExt cx="2441181" cy="136333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9E8EA7-9AD6-F43A-C458-A68BB74FD249}"/>
                    </a:ext>
                  </a:extLst>
                </p:cNvPr>
                <p:cNvSpPr txBox="1"/>
                <p:nvPr/>
              </p:nvSpPr>
              <p:spPr>
                <a:xfrm>
                  <a:off x="1371600" y="3162117"/>
                  <a:ext cx="2441181" cy="80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ℏ</m:t>
                        </m:r>
                        <m:f>
                          <m:fPr>
                            <m:ctrlPr>
                              <a:rPr lang="en-US" b="0"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den>
                        </m:f>
                        <m:r>
                          <m:rPr>
                            <m:sty m:val="p"/>
                          </m:rPr>
                          <a:rPr lang="el-GR" b="0" i="1" smtClean="0">
                            <a:latin typeface="Cambria Math" panose="02040503050406030204" pitchFamily="18" charset="0"/>
                            <a:ea typeface="Cambria Math" panose="02040503050406030204" pitchFamily="18" charset="0"/>
                          </a:rPr>
                          <m:t>Ψ</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𝐻</m:t>
                            </m:r>
                          </m:e>
                        </m:acc>
                        <m:r>
                          <m:rPr>
                            <m:sty m:val="p"/>
                          </m:rPr>
                          <a:rPr lang="el-GR" b="0" i="1" smtClean="0">
                            <a:latin typeface="Cambria Math" panose="02040503050406030204" pitchFamily="18" charset="0"/>
                            <a:ea typeface="Cambria Math" panose="02040503050406030204" pitchFamily="18" charset="0"/>
                          </a:rPr>
                          <m:t>Ψ</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m:oMathPara>
                  </a14:m>
                  <a:endParaRPr lang="en-US" b="0" dirty="0">
                    <a:ea typeface="Cambria Math" panose="02040503050406030204" pitchFamily="18" charset="0"/>
                  </a:endParaRPr>
                </a:p>
                <a:p>
                  <a:endParaRPr lang="en-US" b="0" dirty="0"/>
                </a:p>
              </p:txBody>
            </p:sp>
          </mc:Choice>
          <mc:Fallback xmlns="">
            <p:sp>
              <p:nvSpPr>
                <p:cNvPr id="7" name="TextBox 6">
                  <a:extLst>
                    <a:ext uri="{FF2B5EF4-FFF2-40B4-BE49-F238E27FC236}">
                      <a16:creationId xmlns:a16="http://schemas.microsoft.com/office/drawing/2014/main" id="{FA9E8EA7-9AD6-F43A-C458-A68BB74FD249}"/>
                    </a:ext>
                  </a:extLst>
                </p:cNvPr>
                <p:cNvSpPr txBox="1">
                  <a:spLocks noRot="1" noChangeAspect="1" noMove="1" noResize="1" noEditPoints="1" noAdjustHandles="1" noChangeArrowheads="1" noChangeShapeType="1" noTextEdit="1"/>
                </p:cNvSpPr>
                <p:nvPr/>
              </p:nvSpPr>
              <p:spPr>
                <a:xfrm>
                  <a:off x="1371600" y="3162117"/>
                  <a:ext cx="2441181" cy="803682"/>
                </a:xfrm>
                <a:prstGeom prst="rect">
                  <a:avLst/>
                </a:prstGeom>
                <a:blipFill>
                  <a:blip r:embed="rId4"/>
                  <a:stretch>
                    <a:fillRect l="-1036" t="-1538" r="-259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BE73976-D1FC-13F8-BC66-0CF849D0A5CF}"/>
                </a:ext>
              </a:extLst>
            </p:cNvPr>
            <p:cNvSpPr txBox="1"/>
            <p:nvPr/>
          </p:nvSpPr>
          <p:spPr>
            <a:xfrm>
              <a:off x="1676715" y="2602468"/>
              <a:ext cx="1912703" cy="369332"/>
            </a:xfrm>
            <a:prstGeom prst="rect">
              <a:avLst/>
            </a:prstGeom>
            <a:noFill/>
          </p:spPr>
          <p:txBody>
            <a:bodyPr wrap="none" rtlCol="0">
              <a:spAutoFit/>
            </a:bodyPr>
            <a:lstStyle/>
            <a:p>
              <a:r>
                <a:rPr lang="en-US" b="1" dirty="0"/>
                <a:t>Time-dependent</a:t>
              </a:r>
            </a:p>
          </p:txBody>
        </p:sp>
      </p:grpSp>
      <p:grpSp>
        <p:nvGrpSpPr>
          <p:cNvPr id="15" name="Group 14">
            <a:extLst>
              <a:ext uri="{FF2B5EF4-FFF2-40B4-BE49-F238E27FC236}">
                <a16:creationId xmlns:a16="http://schemas.microsoft.com/office/drawing/2014/main" id="{2AD94AA5-9924-BAD0-EAEE-DC6EC37A452F}"/>
              </a:ext>
            </a:extLst>
          </p:cNvPr>
          <p:cNvGrpSpPr/>
          <p:nvPr/>
        </p:nvGrpSpPr>
        <p:grpSpPr>
          <a:xfrm>
            <a:off x="5937464" y="2105468"/>
            <a:ext cx="3881575" cy="1867346"/>
            <a:chOff x="5746191" y="2602468"/>
            <a:chExt cx="3881575" cy="1867346"/>
          </a:xfrm>
        </p:grpSpPr>
        <p:sp>
          <p:nvSpPr>
            <p:cNvPr id="9" name="TextBox 8">
              <a:extLst>
                <a:ext uri="{FF2B5EF4-FFF2-40B4-BE49-F238E27FC236}">
                  <a16:creationId xmlns:a16="http://schemas.microsoft.com/office/drawing/2014/main" id="{47DB0310-8663-0586-958E-1A3211A9D977}"/>
                </a:ext>
              </a:extLst>
            </p:cNvPr>
            <p:cNvSpPr txBox="1"/>
            <p:nvPr/>
          </p:nvSpPr>
          <p:spPr>
            <a:xfrm>
              <a:off x="6096000" y="2602468"/>
              <a:ext cx="2108269" cy="369332"/>
            </a:xfrm>
            <a:prstGeom prst="rect">
              <a:avLst/>
            </a:prstGeom>
            <a:noFill/>
          </p:spPr>
          <p:txBody>
            <a:bodyPr wrap="none" rtlCol="0">
              <a:spAutoFit/>
            </a:bodyPr>
            <a:lstStyle/>
            <a:p>
              <a:r>
                <a:rPr lang="en-US" b="1" dirty="0"/>
                <a:t>Time-independent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5386D9-E0B3-1E98-4823-8013CB56FB2F}"/>
                    </a:ext>
                  </a:extLst>
                </p:cNvPr>
                <p:cNvSpPr txBox="1"/>
                <p:nvPr/>
              </p:nvSpPr>
              <p:spPr>
                <a:xfrm>
                  <a:off x="6272297" y="3286781"/>
                  <a:ext cx="1659493"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𝐻</m:t>
                            </m:r>
                          </m:e>
                        </m:acc>
                        <m:r>
                          <m:rPr>
                            <m:sty m:val="p"/>
                          </m:rPr>
                          <a:rPr lang="el-GR" b="0" i="1" smtClean="0">
                            <a:latin typeface="Cambria Math" panose="02040503050406030204" pitchFamily="18" charset="0"/>
                            <a:ea typeface="Cambria Math" panose="02040503050406030204" pitchFamily="18" charset="0"/>
                          </a:rPr>
                          <m:t>Ψ</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𝒓</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m:rPr>
                            <m:sty m:val="p"/>
                          </m:rPr>
                          <a:rPr lang="el-GR" b="0" i="1" smtClean="0">
                            <a:latin typeface="Cambria Math" panose="02040503050406030204" pitchFamily="18" charset="0"/>
                            <a:ea typeface="Cambria Math" panose="02040503050406030204" pitchFamily="18" charset="0"/>
                          </a:rPr>
                          <m:t>Ψ</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𝒓</m:t>
                            </m:r>
                          </m:e>
                        </m:d>
                      </m:oMath>
                    </m:oMathPara>
                  </a14:m>
                  <a:endParaRPr lang="en-US" dirty="0"/>
                </a:p>
              </p:txBody>
            </p:sp>
          </mc:Choice>
          <mc:Fallback xmlns="">
            <p:sp>
              <p:nvSpPr>
                <p:cNvPr id="10" name="TextBox 9">
                  <a:extLst>
                    <a:ext uri="{FF2B5EF4-FFF2-40B4-BE49-F238E27FC236}">
                      <a16:creationId xmlns:a16="http://schemas.microsoft.com/office/drawing/2014/main" id="{C95386D9-E0B3-1E98-4823-8013CB56FB2F}"/>
                    </a:ext>
                  </a:extLst>
                </p:cNvPr>
                <p:cNvSpPr txBox="1">
                  <a:spLocks noRot="1" noChangeAspect="1" noMove="1" noResize="1" noEditPoints="1" noAdjustHandles="1" noChangeArrowheads="1" noChangeShapeType="1" noTextEdit="1"/>
                </p:cNvSpPr>
                <p:nvPr/>
              </p:nvSpPr>
              <p:spPr>
                <a:xfrm>
                  <a:off x="6272297" y="3286781"/>
                  <a:ext cx="1659493" cy="284437"/>
                </a:xfrm>
                <a:prstGeom prst="rect">
                  <a:avLst/>
                </a:prstGeom>
                <a:blipFill>
                  <a:blip r:embed="rId5"/>
                  <a:stretch>
                    <a:fillRect l="-3030" t="-2173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2B5B2F-C8A3-2513-6F0F-99E9614DD464}"/>
                    </a:ext>
                  </a:extLst>
                </p:cNvPr>
                <p:cNvSpPr txBox="1"/>
                <p:nvPr/>
              </p:nvSpPr>
              <p:spPr>
                <a:xfrm>
                  <a:off x="5746191" y="3823483"/>
                  <a:ext cx="3881575" cy="646331"/>
                </a:xfrm>
                <a:prstGeom prst="rect">
                  <a:avLst/>
                </a:prstGeom>
                <a:noFill/>
              </p:spPr>
              <p:txBody>
                <a:bodyPr wrap="none" rtlCol="0">
                  <a:spAutoFit/>
                </a:bodyPr>
                <a:lstStyle/>
                <a:p>
                  <a:pPr marL="285750" indent="-285750">
                    <a:buFont typeface="Wingdings" pitchFamily="2" charset="2"/>
                    <a:buChar char="è"/>
                  </a:pPr>
                  <a:r>
                    <a:rPr lang="en-US" dirty="0">
                      <a:sym typeface="Wingdings" pitchFamily="2" charset="2"/>
                    </a:rPr>
                    <a:t>Stationary-state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Ψ</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𝒓</m:t>
                          </m:r>
                        </m:e>
                      </m:d>
                    </m:oMath>
                  </a14:m>
                  <a:endParaRPr lang="en-US" dirty="0">
                    <a:sym typeface="Wingdings" pitchFamily="2" charset="2"/>
                  </a:endParaRPr>
                </a:p>
                <a:p>
                  <a:pPr marL="285750" indent="-285750">
                    <a:buFont typeface="Wingdings" pitchFamily="2" charset="2"/>
                    <a:buChar char="è"/>
                  </a:pPr>
                  <a:r>
                    <a:rPr lang="en-US" dirty="0">
                      <a:sym typeface="Wingdings" pitchFamily="2" charset="2"/>
                    </a:rPr>
                    <a:t>E: energy of the state (eigenvalue)  </a:t>
                  </a:r>
                  <a:endParaRPr lang="en-US" dirty="0"/>
                </a:p>
              </p:txBody>
            </p:sp>
          </mc:Choice>
          <mc:Fallback xmlns="">
            <p:sp>
              <p:nvSpPr>
                <p:cNvPr id="11" name="TextBox 10">
                  <a:extLst>
                    <a:ext uri="{FF2B5EF4-FFF2-40B4-BE49-F238E27FC236}">
                      <a16:creationId xmlns:a16="http://schemas.microsoft.com/office/drawing/2014/main" id="{C72B5B2F-C8A3-2513-6F0F-99E9614DD464}"/>
                    </a:ext>
                  </a:extLst>
                </p:cNvPr>
                <p:cNvSpPr txBox="1">
                  <a:spLocks noRot="1" noChangeAspect="1" noMove="1" noResize="1" noEditPoints="1" noAdjustHandles="1" noChangeArrowheads="1" noChangeShapeType="1" noTextEdit="1"/>
                </p:cNvSpPr>
                <p:nvPr/>
              </p:nvSpPr>
              <p:spPr>
                <a:xfrm>
                  <a:off x="5746191" y="3823483"/>
                  <a:ext cx="3881575" cy="646331"/>
                </a:xfrm>
                <a:prstGeom prst="rect">
                  <a:avLst/>
                </a:prstGeom>
                <a:blipFill>
                  <a:blip r:embed="rId6"/>
                  <a:stretch>
                    <a:fillRect l="-977" t="-5882" r="-326" b="-13725"/>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4DBA6904-A94F-F6B1-5B3B-318D923299AF}"/>
              </a:ext>
            </a:extLst>
          </p:cNvPr>
          <p:cNvSpPr txBox="1"/>
          <p:nvPr/>
        </p:nvSpPr>
        <p:spPr>
          <a:xfrm>
            <a:off x="5999369" y="4000856"/>
            <a:ext cx="3388235" cy="369332"/>
          </a:xfrm>
          <a:prstGeom prst="rect">
            <a:avLst/>
          </a:prstGeom>
          <a:noFill/>
        </p:spPr>
        <p:txBody>
          <a:bodyPr wrap="none" rtlCol="0">
            <a:spAutoFit/>
          </a:bodyPr>
          <a:lstStyle/>
          <a:p>
            <a:r>
              <a:rPr lang="en-US" dirty="0">
                <a:solidFill>
                  <a:srgbClr val="C00000"/>
                </a:solidFill>
              </a:rPr>
              <a:t>Central importance in chemistry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451270-B774-F92E-3A33-F25256130320}"/>
                  </a:ext>
                </a:extLst>
              </p:cNvPr>
              <p:cNvSpPr txBox="1"/>
              <p:nvPr/>
            </p:nvSpPr>
            <p:spPr>
              <a:xfrm>
                <a:off x="550985" y="4614413"/>
                <a:ext cx="9258047" cy="930768"/>
              </a:xfrm>
              <a:prstGeom prst="rect">
                <a:avLst/>
              </a:prstGeom>
              <a:noFill/>
            </p:spPr>
            <p:txBody>
              <a:bodyPr wrap="square" rtlCol="0">
                <a:spAutoFit/>
              </a:bodyPr>
              <a:lstStyle/>
              <a:p>
                <a:pPr marL="285750" indent="-285750">
                  <a:buFont typeface="Arial" panose="020B0604020202020204" pitchFamily="34" charset="0"/>
                  <a:buChar char="•"/>
                </a:pPr>
                <a:r>
                  <a:rPr lang="en-US" dirty="0"/>
                  <a:t>Postulate: for every observable in classical mechanics (e.g., position, momentum, energy), there corresponds a mathematical operator in quantum mechanics.</a:t>
                </a:r>
              </a:p>
              <a:p>
                <a:pPr marL="285750" indent="-285750">
                  <a:buFont typeface="Arial" panose="020B0604020202020204" pitchFamily="34" charset="0"/>
                  <a:buChar char="•"/>
                </a:pPr>
                <a:r>
                  <a:rPr lang="en-US" dirty="0"/>
                  <a:t>Hamiltonian Operator (</a:t>
                </a:r>
                <a14:m>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𝐻</m:t>
                        </m:r>
                      </m:e>
                    </m:acc>
                  </m:oMath>
                </a14:m>
                <a:r>
                  <a:rPr lang="en-US" dirty="0"/>
                  <a:t>): quantum mechanical operator for energy</a:t>
                </a:r>
              </a:p>
            </p:txBody>
          </p:sp>
        </mc:Choice>
        <mc:Fallback xmlns="">
          <p:sp>
            <p:nvSpPr>
              <p:cNvPr id="13" name="TextBox 12">
                <a:extLst>
                  <a:ext uri="{FF2B5EF4-FFF2-40B4-BE49-F238E27FC236}">
                    <a16:creationId xmlns:a16="http://schemas.microsoft.com/office/drawing/2014/main" id="{6A451270-B774-F92E-3A33-F25256130320}"/>
                  </a:ext>
                </a:extLst>
              </p:cNvPr>
              <p:cNvSpPr txBox="1">
                <a:spLocks noRot="1" noChangeAspect="1" noMove="1" noResize="1" noEditPoints="1" noAdjustHandles="1" noChangeArrowheads="1" noChangeShapeType="1" noTextEdit="1"/>
              </p:cNvSpPr>
              <p:nvPr/>
            </p:nvSpPr>
            <p:spPr>
              <a:xfrm>
                <a:off x="550985" y="4614413"/>
                <a:ext cx="9258047" cy="930768"/>
              </a:xfrm>
              <a:prstGeom prst="rect">
                <a:avLst/>
              </a:prstGeom>
              <a:blipFill>
                <a:blip r:embed="rId7"/>
                <a:stretch>
                  <a:fillRect l="-411"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CF5B0F-46F3-136F-1FE7-88E96D6C3269}"/>
                  </a:ext>
                </a:extLst>
              </p:cNvPr>
              <p:cNvSpPr txBox="1"/>
              <p:nvPr/>
            </p:nvSpPr>
            <p:spPr>
              <a:xfrm>
                <a:off x="3540142" y="5702042"/>
                <a:ext cx="2078069"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𝐻</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ℏ</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rPr>
                            <m:t>𝑚</m:t>
                          </m:r>
                        </m:den>
                      </m:f>
                      <m:sSup>
                        <m:sSupPr>
                          <m:ctrlPr>
                            <a:rPr lang="en-US" b="0" i="1" smtClean="0">
                              <a:latin typeface="Cambria Math" panose="02040503050406030204" pitchFamily="18" charset="0"/>
                              <a:ea typeface="Cambria Math" panose="02040503050406030204" pitchFamily="18" charset="0"/>
                            </a:rPr>
                          </m:ctrlPr>
                        </m:sSupPr>
                        <m:e>
                          <m:r>
                            <m:rPr>
                              <m:sty m:val="p"/>
                            </m:rP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B2CF5B0F-46F3-136F-1FE7-88E96D6C3269}"/>
                  </a:ext>
                </a:extLst>
              </p:cNvPr>
              <p:cNvSpPr txBox="1">
                <a:spLocks noRot="1" noChangeAspect="1" noMove="1" noResize="1" noEditPoints="1" noAdjustHandles="1" noChangeArrowheads="1" noChangeShapeType="1" noTextEdit="1"/>
              </p:cNvSpPr>
              <p:nvPr/>
            </p:nvSpPr>
            <p:spPr>
              <a:xfrm>
                <a:off x="3540142" y="5702042"/>
                <a:ext cx="2078069" cy="555793"/>
              </a:xfrm>
              <a:prstGeom prst="rect">
                <a:avLst/>
              </a:prstGeom>
              <a:blipFill>
                <a:blip r:embed="rId8"/>
                <a:stretch>
                  <a:fillRect l="-2424" r="-3636" b="-1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5C44336-1280-BCC0-3A8E-5B24245E29E0}"/>
              </a:ext>
            </a:extLst>
          </p:cNvPr>
          <p:cNvSpPr txBox="1"/>
          <p:nvPr/>
        </p:nvSpPr>
        <p:spPr>
          <a:xfrm>
            <a:off x="4114800" y="6442502"/>
            <a:ext cx="622286" cy="369332"/>
          </a:xfrm>
          <a:prstGeom prst="rect">
            <a:avLst/>
          </a:prstGeom>
          <a:noFill/>
        </p:spPr>
        <p:txBody>
          <a:bodyPr wrap="none" rtlCol="0">
            <a:spAutoFit/>
          </a:bodyPr>
          <a:lstStyle/>
          <a:p>
            <a:r>
              <a:rPr lang="en-US" dirty="0">
                <a:solidFill>
                  <a:srgbClr val="00B0F0"/>
                </a:solidFill>
              </a:rPr>
              <a:t>K. E.</a:t>
            </a:r>
          </a:p>
        </p:txBody>
      </p:sp>
      <p:sp>
        <p:nvSpPr>
          <p:cNvPr id="18" name="TextBox 17">
            <a:extLst>
              <a:ext uri="{FF2B5EF4-FFF2-40B4-BE49-F238E27FC236}">
                <a16:creationId xmlns:a16="http://schemas.microsoft.com/office/drawing/2014/main" id="{AEA06B09-EFB0-5D50-E5DF-93F5155AF35F}"/>
              </a:ext>
            </a:extLst>
          </p:cNvPr>
          <p:cNvSpPr txBox="1"/>
          <p:nvPr/>
        </p:nvSpPr>
        <p:spPr>
          <a:xfrm>
            <a:off x="5007113" y="6442502"/>
            <a:ext cx="592085" cy="369332"/>
          </a:xfrm>
          <a:prstGeom prst="rect">
            <a:avLst/>
          </a:prstGeom>
          <a:noFill/>
        </p:spPr>
        <p:txBody>
          <a:bodyPr wrap="none" rtlCol="0">
            <a:spAutoFit/>
          </a:bodyPr>
          <a:lstStyle/>
          <a:p>
            <a:r>
              <a:rPr lang="en-US" dirty="0">
                <a:solidFill>
                  <a:schemeClr val="accent5">
                    <a:lumMod val="60000"/>
                    <a:lumOff val="40000"/>
                  </a:schemeClr>
                </a:solidFill>
              </a:rPr>
              <a:t>P. E.</a:t>
            </a:r>
          </a:p>
        </p:txBody>
      </p:sp>
      <p:sp>
        <p:nvSpPr>
          <p:cNvPr id="19" name="Rounded Rectangle 18">
            <a:extLst>
              <a:ext uri="{FF2B5EF4-FFF2-40B4-BE49-F238E27FC236}">
                <a16:creationId xmlns:a16="http://schemas.microsoft.com/office/drawing/2014/main" id="{6EEF511F-D4E1-A0DB-66E5-CAC56182355C}"/>
              </a:ext>
            </a:extLst>
          </p:cNvPr>
          <p:cNvSpPr/>
          <p:nvPr/>
        </p:nvSpPr>
        <p:spPr>
          <a:xfrm>
            <a:off x="4009292" y="5545181"/>
            <a:ext cx="867508" cy="869515"/>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95F76E2-C82E-A652-89D9-EA8F52A1E334}"/>
              </a:ext>
            </a:extLst>
          </p:cNvPr>
          <p:cNvSpPr/>
          <p:nvPr/>
        </p:nvSpPr>
        <p:spPr>
          <a:xfrm>
            <a:off x="5073017" y="5545181"/>
            <a:ext cx="592086" cy="869515"/>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BF5B26-6C9F-B139-789B-0167AEC9FA47}"/>
              </a:ext>
            </a:extLst>
          </p:cNvPr>
          <p:cNvSpPr/>
          <p:nvPr/>
        </p:nvSpPr>
        <p:spPr>
          <a:xfrm>
            <a:off x="568173" y="2105468"/>
            <a:ext cx="4168913" cy="23898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98BABB-AAD7-B6EA-AD8D-9BA1EAC6CBC2}"/>
              </a:ext>
            </a:extLst>
          </p:cNvPr>
          <p:cNvSpPr/>
          <p:nvPr/>
        </p:nvSpPr>
        <p:spPr>
          <a:xfrm>
            <a:off x="5553003" y="2105468"/>
            <a:ext cx="4168913" cy="23898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95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42D23D9-4D0D-7369-305F-55F941A96CD3}"/>
              </a:ext>
            </a:extLst>
          </p:cNvPr>
          <p:cNvSpPr/>
          <p:nvPr/>
        </p:nvSpPr>
        <p:spPr>
          <a:xfrm>
            <a:off x="6513832" y="3396755"/>
            <a:ext cx="541421" cy="902369"/>
          </a:xfrm>
          <a:prstGeom prst="ellipse">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1A1737F-7BCA-DFE3-6BF4-3718B816EF30}"/>
              </a:ext>
            </a:extLst>
          </p:cNvPr>
          <p:cNvSpPr/>
          <p:nvPr/>
        </p:nvSpPr>
        <p:spPr>
          <a:xfrm>
            <a:off x="4624878" y="3396755"/>
            <a:ext cx="493295" cy="902369"/>
          </a:xfrm>
          <a:prstGeom prst="ellipse">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65D557-F3A1-08F4-0AE3-BD77CC7154DF}"/>
              </a:ext>
            </a:extLst>
          </p:cNvPr>
          <p:cNvSpPr/>
          <p:nvPr/>
        </p:nvSpPr>
        <p:spPr>
          <a:xfrm>
            <a:off x="2784046" y="3396755"/>
            <a:ext cx="469232" cy="902369"/>
          </a:xfrm>
          <a:prstGeom prst="ellipse">
            <a:avLst/>
          </a:prstGeom>
          <a:solidFill>
            <a:schemeClr val="accent4">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1101E-5D22-8E0A-43CA-E71787F93DE8}"/>
              </a:ext>
            </a:extLst>
          </p:cNvPr>
          <p:cNvSpPr>
            <a:spLocks noGrp="1"/>
          </p:cNvSpPr>
          <p:nvPr>
            <p:ph type="title"/>
          </p:nvPr>
        </p:nvSpPr>
        <p:spPr/>
        <p:txBody>
          <a:bodyPr/>
          <a:lstStyle/>
          <a:p>
            <a:r>
              <a:rPr lang="en-US" dirty="0"/>
              <a:t>The Hamiltonian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596B76-0B72-F672-48AD-648818E06EAD}"/>
                  </a:ext>
                </a:extLst>
              </p:cNvPr>
              <p:cNvSpPr txBox="1"/>
              <p:nvPr/>
            </p:nvSpPr>
            <p:spPr>
              <a:xfrm>
                <a:off x="1175793" y="3217766"/>
                <a:ext cx="9840413" cy="1260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𝑇</m:t>
                                  </m:r>
                                </m:e>
                              </m:acc>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𝐴</m:t>
                          </m:r>
                          <m:r>
                            <a:rPr lang="en-US" sz="2800" b="0" i="1" smtClean="0">
                              <a:latin typeface="Cambria Math" panose="02040503050406030204" pitchFamily="18" charset="0"/>
                            </a:rPr>
                            <m:t>=1</m:t>
                          </m:r>
                        </m:sub>
                        <m:sup>
                          <m:r>
                            <a:rPr lang="en-US" sz="2800" b="0" i="1" smtClean="0">
                              <a:latin typeface="Cambria Math" panose="02040503050406030204" pitchFamily="18" charset="0"/>
                            </a:rPr>
                            <m:t>𝑀</m:t>
                          </m:r>
                        </m:sup>
                        <m:e>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𝑉</m:t>
                                      </m:r>
                                    </m:e>
                                  </m:acc>
                                </m:e>
                                <m:sub>
                                  <m:r>
                                    <a:rPr lang="en-US" sz="2800" b="0" i="1" smtClean="0">
                                      <a:latin typeface="Cambria Math" panose="02040503050406030204" pitchFamily="18" charset="0"/>
                                    </a:rPr>
                                    <m:t>𝑖𝐴</m:t>
                                  </m:r>
                                </m:sub>
                              </m:sSub>
                            </m:e>
                          </m:nary>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&gt;</m:t>
                              </m:r>
                              <m:r>
                                <a:rPr lang="en-US" sz="2800" b="0" i="1" smtClean="0">
                                  <a:latin typeface="Cambria Math" panose="02040503050406030204" pitchFamily="18" charset="0"/>
                                </a:rPr>
                                <m:t>𝑖</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𝑉</m:t>
                                      </m:r>
                                    </m:e>
                                  </m:acc>
                                </m:e>
                                <m:sub>
                                  <m:r>
                                    <a:rPr lang="en-US" sz="2800" b="0" i="1" smtClean="0">
                                      <a:latin typeface="Cambria Math" panose="02040503050406030204" pitchFamily="18" charset="0"/>
                                    </a:rPr>
                                    <m:t>𝑖𝑗</m:t>
                                  </m:r>
                                </m:sub>
                              </m:sSub>
                            </m:e>
                          </m:nary>
                        </m:e>
                      </m:nary>
                      <m:r>
                        <a:rPr lang="en-US" sz="2800" b="0" i="1" smtClean="0">
                          <a:latin typeface="Cambria Math" panose="02040503050406030204" pitchFamily="18" charset="0"/>
                        </a:rPr>
                        <m:t>+</m:t>
                      </m:r>
                      <m:nary>
                        <m:naryPr>
                          <m:chr m:val="∑"/>
                          <m:ctrlPr>
                            <a:rPr lang="en-US" sz="2800" b="0" i="1" smtClean="0">
                              <a:solidFill>
                                <a:schemeClr val="bg1">
                                  <a:lumMod val="65000"/>
                                </a:schemeClr>
                              </a:solidFill>
                              <a:latin typeface="Cambria Math" panose="02040503050406030204" pitchFamily="18" charset="0"/>
                            </a:rPr>
                          </m:ctrlPr>
                        </m:naryPr>
                        <m:sub>
                          <m:r>
                            <m:rPr>
                              <m:brk m:alnAt="23"/>
                            </m:rPr>
                            <a:rPr lang="en-US" sz="2800" b="0" i="1" smtClean="0">
                              <a:solidFill>
                                <a:schemeClr val="bg1">
                                  <a:lumMod val="65000"/>
                                </a:schemeClr>
                              </a:solidFill>
                              <a:latin typeface="Cambria Math" panose="02040503050406030204" pitchFamily="18" charset="0"/>
                            </a:rPr>
                            <m:t>𝐴</m:t>
                          </m:r>
                          <m:r>
                            <a:rPr lang="en-US" sz="2800" b="0" i="1" smtClean="0">
                              <a:solidFill>
                                <a:schemeClr val="bg1">
                                  <a:lumMod val="65000"/>
                                </a:schemeClr>
                              </a:solidFill>
                              <a:latin typeface="Cambria Math" panose="02040503050406030204" pitchFamily="18" charset="0"/>
                            </a:rPr>
                            <m:t>=1</m:t>
                          </m:r>
                        </m:sub>
                        <m:sup>
                          <m:r>
                            <a:rPr lang="en-US" sz="2800" b="0" i="1" smtClean="0">
                              <a:solidFill>
                                <a:schemeClr val="bg1">
                                  <a:lumMod val="65000"/>
                                </a:schemeClr>
                              </a:solidFill>
                              <a:latin typeface="Cambria Math" panose="02040503050406030204" pitchFamily="18" charset="0"/>
                            </a:rPr>
                            <m:t>𝑀</m:t>
                          </m:r>
                        </m:sup>
                        <m:e>
                          <m:sSub>
                            <m:sSubPr>
                              <m:ctrlPr>
                                <a:rPr lang="en-US" sz="2800" b="0" i="1" smtClean="0">
                                  <a:solidFill>
                                    <a:schemeClr val="bg1">
                                      <a:lumMod val="65000"/>
                                    </a:schemeClr>
                                  </a:solidFill>
                                  <a:latin typeface="Cambria Math" panose="02040503050406030204" pitchFamily="18" charset="0"/>
                                </a:rPr>
                              </m:ctrlPr>
                            </m:sSubPr>
                            <m:e>
                              <m:acc>
                                <m:accPr>
                                  <m:chr m:val="̂"/>
                                  <m:ctrlPr>
                                    <a:rPr lang="en-US" sz="2800" b="0" i="1" smtClean="0">
                                      <a:solidFill>
                                        <a:schemeClr val="bg1">
                                          <a:lumMod val="65000"/>
                                        </a:schemeClr>
                                      </a:solidFill>
                                      <a:latin typeface="Cambria Math" panose="02040503050406030204" pitchFamily="18" charset="0"/>
                                    </a:rPr>
                                  </m:ctrlPr>
                                </m:accPr>
                                <m:e>
                                  <m:r>
                                    <a:rPr lang="en-US" sz="2800" b="0" i="1" smtClean="0">
                                      <a:solidFill>
                                        <a:schemeClr val="bg1">
                                          <a:lumMod val="65000"/>
                                        </a:schemeClr>
                                      </a:solidFill>
                                      <a:latin typeface="Cambria Math" panose="02040503050406030204" pitchFamily="18" charset="0"/>
                                    </a:rPr>
                                    <m:t>𝑇</m:t>
                                  </m:r>
                                </m:e>
                              </m:acc>
                            </m:e>
                            <m:sub>
                              <m:r>
                                <a:rPr lang="en-US" sz="2800" b="0" i="1" smtClean="0">
                                  <a:solidFill>
                                    <a:schemeClr val="bg1">
                                      <a:lumMod val="65000"/>
                                    </a:schemeClr>
                                  </a:solidFill>
                                  <a:latin typeface="Cambria Math" panose="02040503050406030204" pitchFamily="18" charset="0"/>
                                </a:rPr>
                                <m:t>𝐴</m:t>
                              </m:r>
                            </m:sub>
                          </m:sSub>
                        </m:e>
                      </m:nary>
                      <m:r>
                        <a:rPr lang="en-US" sz="2800" b="0" i="1" smtClean="0">
                          <a:solidFill>
                            <a:schemeClr val="bg1">
                              <a:lumMod val="65000"/>
                            </a:schemeClr>
                          </a:solidFill>
                          <a:latin typeface="Cambria Math" panose="02040503050406030204" pitchFamily="18" charset="0"/>
                        </a:rPr>
                        <m:t>+</m:t>
                      </m:r>
                      <m:nary>
                        <m:naryPr>
                          <m:chr m:val="∑"/>
                          <m:ctrlPr>
                            <a:rPr lang="en-US" sz="2800" b="0" i="1" smtClean="0">
                              <a:solidFill>
                                <a:schemeClr val="bg1">
                                  <a:lumMod val="65000"/>
                                </a:schemeClr>
                              </a:solidFill>
                              <a:latin typeface="Cambria Math" panose="02040503050406030204" pitchFamily="18" charset="0"/>
                            </a:rPr>
                          </m:ctrlPr>
                        </m:naryPr>
                        <m:sub>
                          <m:r>
                            <m:rPr>
                              <m:brk m:alnAt="23"/>
                            </m:rPr>
                            <a:rPr lang="en-US" sz="2800" b="0" i="1" smtClean="0">
                              <a:solidFill>
                                <a:schemeClr val="bg1">
                                  <a:lumMod val="65000"/>
                                </a:schemeClr>
                              </a:solidFill>
                              <a:latin typeface="Cambria Math" panose="02040503050406030204" pitchFamily="18" charset="0"/>
                            </a:rPr>
                            <m:t>𝐴</m:t>
                          </m:r>
                          <m:r>
                            <a:rPr lang="en-US" sz="2800" b="0" i="1" smtClean="0">
                              <a:solidFill>
                                <a:schemeClr val="bg1">
                                  <a:lumMod val="65000"/>
                                </a:schemeClr>
                              </a:solidFill>
                              <a:latin typeface="Cambria Math" panose="02040503050406030204" pitchFamily="18" charset="0"/>
                            </a:rPr>
                            <m:t>=1</m:t>
                          </m:r>
                        </m:sub>
                        <m:sup>
                          <m:r>
                            <a:rPr lang="en-US" sz="2800" b="0" i="1" smtClean="0">
                              <a:solidFill>
                                <a:schemeClr val="bg1">
                                  <a:lumMod val="65000"/>
                                </a:schemeClr>
                              </a:solidFill>
                              <a:latin typeface="Cambria Math" panose="02040503050406030204" pitchFamily="18" charset="0"/>
                            </a:rPr>
                            <m:t>𝑀</m:t>
                          </m:r>
                        </m:sup>
                        <m:e>
                          <m:nary>
                            <m:naryPr>
                              <m:chr m:val="∑"/>
                              <m:ctrlPr>
                                <a:rPr lang="en-US" sz="2800" b="0" i="1" smtClean="0">
                                  <a:solidFill>
                                    <a:schemeClr val="bg1">
                                      <a:lumMod val="65000"/>
                                    </a:schemeClr>
                                  </a:solidFill>
                                  <a:latin typeface="Cambria Math" panose="02040503050406030204" pitchFamily="18" charset="0"/>
                                </a:rPr>
                              </m:ctrlPr>
                            </m:naryPr>
                            <m:sub>
                              <m:r>
                                <a:rPr lang="en-US" sz="2800" b="0" i="1" smtClean="0">
                                  <a:solidFill>
                                    <a:schemeClr val="bg1">
                                      <a:lumMod val="65000"/>
                                    </a:schemeClr>
                                  </a:solidFill>
                                  <a:latin typeface="Cambria Math" panose="02040503050406030204" pitchFamily="18" charset="0"/>
                                </a:rPr>
                                <m:t>𝐵</m:t>
                              </m:r>
                              <m:r>
                                <a:rPr lang="en-US" sz="2800" b="0" i="1" smtClean="0">
                                  <a:solidFill>
                                    <a:schemeClr val="bg1">
                                      <a:lumMod val="65000"/>
                                    </a:schemeClr>
                                  </a:solidFill>
                                  <a:latin typeface="Cambria Math" panose="02040503050406030204" pitchFamily="18" charset="0"/>
                                </a:rPr>
                                <m:t>&gt;</m:t>
                              </m:r>
                              <m:r>
                                <a:rPr lang="en-US" sz="2800" b="0" i="1" smtClean="0">
                                  <a:solidFill>
                                    <a:schemeClr val="bg1">
                                      <a:lumMod val="65000"/>
                                    </a:schemeClr>
                                  </a:solidFill>
                                  <a:latin typeface="Cambria Math" panose="02040503050406030204" pitchFamily="18" charset="0"/>
                                </a:rPr>
                                <m:t>𝐴</m:t>
                              </m:r>
                            </m:sub>
                            <m:sup>
                              <m:r>
                                <a:rPr lang="en-US" sz="2800" b="0" i="1" smtClean="0">
                                  <a:solidFill>
                                    <a:schemeClr val="bg1">
                                      <a:lumMod val="65000"/>
                                    </a:schemeClr>
                                  </a:solidFill>
                                  <a:latin typeface="Cambria Math" panose="02040503050406030204" pitchFamily="18" charset="0"/>
                                </a:rPr>
                                <m:t>𝑀</m:t>
                              </m:r>
                            </m:sup>
                            <m:e>
                              <m:sSub>
                                <m:sSubPr>
                                  <m:ctrlPr>
                                    <a:rPr lang="en-US" sz="2800" b="0" i="1" smtClean="0">
                                      <a:solidFill>
                                        <a:schemeClr val="bg1">
                                          <a:lumMod val="65000"/>
                                        </a:schemeClr>
                                      </a:solidFill>
                                      <a:latin typeface="Cambria Math" panose="02040503050406030204" pitchFamily="18" charset="0"/>
                                    </a:rPr>
                                  </m:ctrlPr>
                                </m:sSubPr>
                                <m:e>
                                  <m:acc>
                                    <m:accPr>
                                      <m:chr m:val="̂"/>
                                      <m:ctrlPr>
                                        <a:rPr lang="en-US" sz="2800" b="0" i="1" smtClean="0">
                                          <a:solidFill>
                                            <a:schemeClr val="bg1">
                                              <a:lumMod val="65000"/>
                                            </a:schemeClr>
                                          </a:solidFill>
                                          <a:latin typeface="Cambria Math" panose="02040503050406030204" pitchFamily="18" charset="0"/>
                                        </a:rPr>
                                      </m:ctrlPr>
                                    </m:accPr>
                                    <m:e>
                                      <m:r>
                                        <a:rPr lang="en-US" sz="2800" b="0" i="1" smtClean="0">
                                          <a:solidFill>
                                            <a:schemeClr val="bg1">
                                              <a:lumMod val="65000"/>
                                            </a:schemeClr>
                                          </a:solidFill>
                                          <a:latin typeface="Cambria Math" panose="02040503050406030204" pitchFamily="18" charset="0"/>
                                        </a:rPr>
                                        <m:t>𝑉</m:t>
                                      </m:r>
                                    </m:e>
                                  </m:acc>
                                </m:e>
                                <m:sub>
                                  <m:r>
                                    <a:rPr lang="en-US" sz="2800" b="0" i="1" smtClean="0">
                                      <a:solidFill>
                                        <a:schemeClr val="bg1">
                                          <a:lumMod val="65000"/>
                                        </a:schemeClr>
                                      </a:solidFill>
                                      <a:latin typeface="Cambria Math" panose="02040503050406030204" pitchFamily="18" charset="0"/>
                                    </a:rPr>
                                    <m:t>𝐴𝐵</m:t>
                                  </m:r>
                                </m:sub>
                              </m:sSub>
                            </m:e>
                          </m:nary>
                        </m:e>
                      </m:nary>
                    </m:oMath>
                  </m:oMathPara>
                </a14:m>
                <a:endParaRPr lang="en-US" sz="2800" dirty="0"/>
              </a:p>
            </p:txBody>
          </p:sp>
        </mc:Choice>
        <mc:Fallback>
          <p:sp>
            <p:nvSpPr>
              <p:cNvPr id="3" name="TextBox 2">
                <a:extLst>
                  <a:ext uri="{FF2B5EF4-FFF2-40B4-BE49-F238E27FC236}">
                    <a16:creationId xmlns:a16="http://schemas.microsoft.com/office/drawing/2014/main" id="{7F596B76-0B72-F672-48AD-648818E06EAD}"/>
                  </a:ext>
                </a:extLst>
              </p:cNvPr>
              <p:cNvSpPr txBox="1">
                <a:spLocks noRot="1" noChangeAspect="1" noMove="1" noResize="1" noEditPoints="1" noAdjustHandles="1" noChangeArrowheads="1" noChangeShapeType="1" noTextEdit="1"/>
              </p:cNvSpPr>
              <p:nvPr/>
            </p:nvSpPr>
            <p:spPr>
              <a:xfrm>
                <a:off x="1175793" y="3217766"/>
                <a:ext cx="9840413" cy="1260345"/>
              </a:xfrm>
              <a:prstGeom prst="rect">
                <a:avLst/>
              </a:prstGeom>
              <a:blipFill>
                <a:blip r:embed="rId2"/>
                <a:stretch>
                  <a:fillRect l="-1418" t="-109000" b="-16400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FB2DDE0-916E-7A7E-BE59-AE976BDD6D96}"/>
              </a:ext>
            </a:extLst>
          </p:cNvPr>
          <p:cNvSpPr txBox="1">
            <a:spLocks/>
          </p:cNvSpPr>
          <p:nvPr/>
        </p:nvSpPr>
        <p:spPr>
          <a:xfrm>
            <a:off x="559722" y="2095967"/>
            <a:ext cx="7358151" cy="411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Hamiltonian in the time-independent Schrödinger equation has the following form:</a:t>
            </a:r>
          </a:p>
        </p:txBody>
      </p:sp>
      <p:cxnSp>
        <p:nvCxnSpPr>
          <p:cNvPr id="8" name="Straight Arrow Connector 7">
            <a:extLst>
              <a:ext uri="{FF2B5EF4-FFF2-40B4-BE49-F238E27FC236}">
                <a16:creationId xmlns:a16="http://schemas.microsoft.com/office/drawing/2014/main" id="{C2B0A60F-CAA6-150A-6AE3-3C443DF8CCB3}"/>
              </a:ext>
            </a:extLst>
          </p:cNvPr>
          <p:cNvCxnSpPr>
            <a:cxnSpLocks/>
          </p:cNvCxnSpPr>
          <p:nvPr/>
        </p:nvCxnSpPr>
        <p:spPr>
          <a:xfrm flipH="1">
            <a:off x="2784046" y="4299124"/>
            <a:ext cx="234616" cy="63643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E9DC4BD-A63B-2111-6C51-249D24F45CFB}"/>
              </a:ext>
            </a:extLst>
          </p:cNvPr>
          <p:cNvSpPr txBox="1"/>
          <p:nvPr/>
        </p:nvSpPr>
        <p:spPr>
          <a:xfrm>
            <a:off x="1809491" y="4935559"/>
            <a:ext cx="1588168" cy="923330"/>
          </a:xfrm>
          <a:prstGeom prst="rect">
            <a:avLst/>
          </a:prstGeom>
          <a:noFill/>
        </p:spPr>
        <p:txBody>
          <a:bodyPr wrap="square" rtlCol="0">
            <a:spAutoFit/>
          </a:bodyPr>
          <a:lstStyle/>
          <a:p>
            <a:r>
              <a:rPr lang="en-US" dirty="0"/>
              <a:t>Kinetic energy operator of electron </a:t>
            </a:r>
            <a:r>
              <a:rPr lang="en-US" dirty="0" err="1"/>
              <a:t>i</a:t>
            </a:r>
            <a:r>
              <a:rPr lang="en-US" dirty="0"/>
              <a:t>.</a:t>
            </a:r>
          </a:p>
        </p:txBody>
      </p:sp>
      <p:cxnSp>
        <p:nvCxnSpPr>
          <p:cNvPr id="13" name="Straight Arrow Connector 12">
            <a:extLst>
              <a:ext uri="{FF2B5EF4-FFF2-40B4-BE49-F238E27FC236}">
                <a16:creationId xmlns:a16="http://schemas.microsoft.com/office/drawing/2014/main" id="{F5B4A31F-4320-CECC-E61B-4AF1B05522A7}"/>
              </a:ext>
            </a:extLst>
          </p:cNvPr>
          <p:cNvCxnSpPr/>
          <p:nvPr/>
        </p:nvCxnSpPr>
        <p:spPr>
          <a:xfrm flipH="1">
            <a:off x="4781290" y="4299124"/>
            <a:ext cx="90235" cy="636435"/>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AC49196-A4C4-7941-8604-CF8F77F5103E}"/>
              </a:ext>
            </a:extLst>
          </p:cNvPr>
          <p:cNvSpPr txBox="1"/>
          <p:nvPr/>
        </p:nvSpPr>
        <p:spPr>
          <a:xfrm>
            <a:off x="3569107" y="5021019"/>
            <a:ext cx="2424366" cy="1477328"/>
          </a:xfrm>
          <a:prstGeom prst="rect">
            <a:avLst/>
          </a:prstGeom>
          <a:noFill/>
        </p:spPr>
        <p:txBody>
          <a:bodyPr wrap="square" rtlCol="0">
            <a:spAutoFit/>
          </a:bodyPr>
          <a:lstStyle/>
          <a:p>
            <a:r>
              <a:rPr lang="en-US" dirty="0"/>
              <a:t>Potential energy operator between nucleus A and electron </a:t>
            </a:r>
            <a:r>
              <a:rPr lang="en-US" dirty="0" err="1"/>
              <a:t>i</a:t>
            </a:r>
            <a:r>
              <a:rPr lang="en-US" dirty="0"/>
              <a:t>.</a:t>
            </a:r>
          </a:p>
          <a:p>
            <a:r>
              <a:rPr lang="en-US" b="1" u="sng" dirty="0"/>
              <a:t>attractive</a:t>
            </a:r>
          </a:p>
        </p:txBody>
      </p:sp>
      <p:cxnSp>
        <p:nvCxnSpPr>
          <p:cNvPr id="17" name="Straight Arrow Connector 16">
            <a:extLst>
              <a:ext uri="{FF2B5EF4-FFF2-40B4-BE49-F238E27FC236}">
                <a16:creationId xmlns:a16="http://schemas.microsoft.com/office/drawing/2014/main" id="{6786CA4C-E23B-BFB1-D0FA-5D3404A83285}"/>
              </a:ext>
            </a:extLst>
          </p:cNvPr>
          <p:cNvCxnSpPr>
            <a:cxnSpLocks/>
          </p:cNvCxnSpPr>
          <p:nvPr/>
        </p:nvCxnSpPr>
        <p:spPr>
          <a:xfrm flipH="1">
            <a:off x="6764685" y="4299124"/>
            <a:ext cx="19857" cy="721895"/>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949CED5-1BF8-B3EA-314B-9A4BA23B3DBC}"/>
              </a:ext>
            </a:extLst>
          </p:cNvPr>
          <p:cNvSpPr txBox="1"/>
          <p:nvPr/>
        </p:nvSpPr>
        <p:spPr>
          <a:xfrm>
            <a:off x="6041220" y="5030673"/>
            <a:ext cx="2550694" cy="1200329"/>
          </a:xfrm>
          <a:prstGeom prst="rect">
            <a:avLst/>
          </a:prstGeom>
          <a:noFill/>
        </p:spPr>
        <p:txBody>
          <a:bodyPr wrap="square" rtlCol="0">
            <a:spAutoFit/>
          </a:bodyPr>
          <a:lstStyle/>
          <a:p>
            <a:r>
              <a:rPr lang="en-US" dirty="0"/>
              <a:t>Potential energy operator between electrons </a:t>
            </a:r>
            <a:r>
              <a:rPr lang="en-US" dirty="0" err="1"/>
              <a:t>i</a:t>
            </a:r>
            <a:r>
              <a:rPr lang="en-US" dirty="0"/>
              <a:t> and j. </a:t>
            </a:r>
            <a:r>
              <a:rPr lang="en-US" b="1" u="sng" dirty="0"/>
              <a:t>repulsive</a:t>
            </a:r>
          </a:p>
        </p:txBody>
      </p:sp>
      <p:sp>
        <p:nvSpPr>
          <p:cNvPr id="20" name="Right Brace 19">
            <a:extLst>
              <a:ext uri="{FF2B5EF4-FFF2-40B4-BE49-F238E27FC236}">
                <a16:creationId xmlns:a16="http://schemas.microsoft.com/office/drawing/2014/main" id="{43E3E554-2F52-17F3-6461-D0F4CCA55911}"/>
              </a:ext>
            </a:extLst>
          </p:cNvPr>
          <p:cNvSpPr/>
          <p:nvPr/>
        </p:nvSpPr>
        <p:spPr>
          <a:xfrm rot="5400000">
            <a:off x="8817546" y="3433757"/>
            <a:ext cx="542909" cy="2802536"/>
          </a:xfrm>
          <a:prstGeom prst="rightBrace">
            <a:avLst>
              <a:gd name="adj1" fmla="val 0"/>
              <a:gd name="adj2" fmla="val 50000"/>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6252A7-97C9-0D77-8FED-48A6335224C6}"/>
              </a:ext>
            </a:extLst>
          </p:cNvPr>
          <p:cNvSpPr txBox="1"/>
          <p:nvPr/>
        </p:nvSpPr>
        <p:spPr>
          <a:xfrm>
            <a:off x="8297334" y="5076687"/>
            <a:ext cx="3544710" cy="923330"/>
          </a:xfrm>
          <a:prstGeom prst="rect">
            <a:avLst/>
          </a:prstGeom>
          <a:noFill/>
        </p:spPr>
        <p:txBody>
          <a:bodyPr wrap="square" rtlCol="0">
            <a:spAutoFit/>
          </a:bodyPr>
          <a:lstStyle/>
          <a:p>
            <a:r>
              <a:rPr lang="en-US" dirty="0"/>
              <a:t>Born-Oppenheimer approximation: assume nuclei are massive compared to electrons</a:t>
            </a:r>
          </a:p>
        </p:txBody>
      </p:sp>
      <p:pic>
        <p:nvPicPr>
          <p:cNvPr id="7" name="Picture 6" descr="A diagram of a graph&#10;&#10;AI-generated content may be incorrect.">
            <a:extLst>
              <a:ext uri="{FF2B5EF4-FFF2-40B4-BE49-F238E27FC236}">
                <a16:creationId xmlns:a16="http://schemas.microsoft.com/office/drawing/2014/main" id="{32E64D3C-B754-4DFD-AF80-5259FFBCA288}"/>
              </a:ext>
            </a:extLst>
          </p:cNvPr>
          <p:cNvPicPr>
            <a:picLocks noChangeAspect="1"/>
          </p:cNvPicPr>
          <p:nvPr/>
        </p:nvPicPr>
        <p:blipFill>
          <a:blip r:embed="rId3"/>
          <a:stretch>
            <a:fillRect/>
          </a:stretch>
        </p:blipFill>
        <p:spPr>
          <a:xfrm>
            <a:off x="7917873" y="455847"/>
            <a:ext cx="4017689" cy="2538957"/>
          </a:xfrm>
          <a:prstGeom prst="rect">
            <a:avLst/>
          </a:prstGeom>
        </p:spPr>
      </p:pic>
      <p:sp>
        <p:nvSpPr>
          <p:cNvPr id="12" name="TextBox 11">
            <a:extLst>
              <a:ext uri="{FF2B5EF4-FFF2-40B4-BE49-F238E27FC236}">
                <a16:creationId xmlns:a16="http://schemas.microsoft.com/office/drawing/2014/main" id="{5DEADE11-7AAC-3317-EDFF-C566D1B21674}"/>
              </a:ext>
            </a:extLst>
          </p:cNvPr>
          <p:cNvSpPr txBox="1"/>
          <p:nvPr/>
        </p:nvSpPr>
        <p:spPr>
          <a:xfrm>
            <a:off x="9420589" y="6944640"/>
            <a:ext cx="2892638" cy="230832"/>
          </a:xfrm>
          <a:prstGeom prst="rect">
            <a:avLst/>
          </a:prstGeom>
          <a:noFill/>
        </p:spPr>
        <p:txBody>
          <a:bodyPr wrap="square">
            <a:spAutoFit/>
          </a:bodyPr>
          <a:lstStyle/>
          <a:p>
            <a:r>
              <a:rPr lang="en-US" sz="900" b="0" i="1" dirty="0">
                <a:solidFill>
                  <a:srgbClr val="000000"/>
                </a:solidFill>
                <a:effectLst/>
                <a:latin typeface="Fira Sans" panose="020F0502020204030204" pitchFamily="34" charset="0"/>
              </a:rPr>
              <a:t>Schlegel, H. B. J. </a:t>
            </a:r>
            <a:r>
              <a:rPr lang="en-US" sz="900" b="0" i="1" dirty="0" err="1">
                <a:solidFill>
                  <a:srgbClr val="000000"/>
                </a:solidFill>
                <a:effectLst/>
                <a:latin typeface="Fira Sans" panose="020F0502020204030204" pitchFamily="34" charset="0"/>
              </a:rPr>
              <a:t>Comput</a:t>
            </a:r>
            <a:r>
              <a:rPr lang="en-US" sz="900" b="0" i="1" dirty="0">
                <a:solidFill>
                  <a:srgbClr val="000000"/>
                </a:solidFill>
                <a:effectLst/>
                <a:latin typeface="Fira Sans" panose="020F0502020204030204" pitchFamily="34" charset="0"/>
              </a:rPr>
              <a:t>. Chem. </a:t>
            </a:r>
            <a:r>
              <a:rPr lang="en-US" sz="900" b="1" i="1" dirty="0">
                <a:solidFill>
                  <a:srgbClr val="000000"/>
                </a:solidFill>
                <a:effectLst/>
                <a:latin typeface="Fira Sans" panose="020F0502020204030204" pitchFamily="34" charset="0"/>
              </a:rPr>
              <a:t>2003</a:t>
            </a:r>
            <a:r>
              <a:rPr lang="en-US" sz="900" b="0" i="1" dirty="0">
                <a:solidFill>
                  <a:srgbClr val="000000"/>
                </a:solidFill>
                <a:effectLst/>
                <a:latin typeface="Fira Sans" panose="020F0502020204030204" pitchFamily="34" charset="0"/>
              </a:rPr>
              <a:t>, 24, 1514-1527.</a:t>
            </a:r>
            <a:endParaRPr lang="en-US" sz="900" dirty="0"/>
          </a:p>
        </p:txBody>
      </p:sp>
      <p:sp>
        <p:nvSpPr>
          <p:cNvPr id="16" name="TextBox 15">
            <a:extLst>
              <a:ext uri="{FF2B5EF4-FFF2-40B4-BE49-F238E27FC236}">
                <a16:creationId xmlns:a16="http://schemas.microsoft.com/office/drawing/2014/main" id="{D6FD0E7A-5258-998C-B2A1-02687596F164}"/>
              </a:ext>
            </a:extLst>
          </p:cNvPr>
          <p:cNvSpPr txBox="1"/>
          <p:nvPr/>
        </p:nvSpPr>
        <p:spPr>
          <a:xfrm>
            <a:off x="8536914" y="37630"/>
            <a:ext cx="3171317" cy="369332"/>
          </a:xfrm>
          <a:prstGeom prst="rect">
            <a:avLst/>
          </a:prstGeom>
          <a:noFill/>
        </p:spPr>
        <p:txBody>
          <a:bodyPr wrap="none" rtlCol="0">
            <a:spAutoFit/>
          </a:bodyPr>
          <a:lstStyle/>
          <a:p>
            <a:r>
              <a:rPr lang="en-US" dirty="0">
                <a:solidFill>
                  <a:srgbClr val="C00000"/>
                </a:solidFill>
              </a:rPr>
              <a:t>Potential Energy Surface (PES)</a:t>
            </a:r>
          </a:p>
        </p:txBody>
      </p:sp>
    </p:spTree>
    <p:extLst>
      <p:ext uri="{BB962C8B-B14F-4D97-AF65-F5344CB8AC3E}">
        <p14:creationId xmlns:p14="http://schemas.microsoft.com/office/powerpoint/2010/main" val="4937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63C6-DA0B-BEE6-9BED-BC4685F8D5B1}"/>
              </a:ext>
            </a:extLst>
          </p:cNvPr>
          <p:cNvSpPr>
            <a:spLocks noGrp="1"/>
          </p:cNvSpPr>
          <p:nvPr>
            <p:ph type="title"/>
          </p:nvPr>
        </p:nvSpPr>
        <p:spPr/>
        <p:txBody>
          <a:bodyPr>
            <a:normAutofit/>
          </a:bodyPr>
          <a:lstStyle/>
          <a:p>
            <a:r>
              <a:rPr lang="en-US" sz="4000" dirty="0"/>
              <a:t>Schrödinger Equation for Chemistry Problems</a:t>
            </a:r>
          </a:p>
        </p:txBody>
      </p:sp>
      <p:sp>
        <p:nvSpPr>
          <p:cNvPr id="3" name="TextBox 2">
            <a:extLst>
              <a:ext uri="{FF2B5EF4-FFF2-40B4-BE49-F238E27FC236}">
                <a16:creationId xmlns:a16="http://schemas.microsoft.com/office/drawing/2014/main" id="{E240B667-CBB0-CB2C-0800-4BFCA0CBB8AA}"/>
              </a:ext>
            </a:extLst>
          </p:cNvPr>
          <p:cNvSpPr txBox="1"/>
          <p:nvPr/>
        </p:nvSpPr>
        <p:spPr>
          <a:xfrm>
            <a:off x="661364" y="1530085"/>
            <a:ext cx="10003701"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t>Schrödinger equation is an eigenvalue equation</a:t>
            </a:r>
          </a:p>
          <a:p>
            <a:pPr marL="742950" lvl="1" indent="-285750">
              <a:lnSpc>
                <a:spcPct val="150000"/>
              </a:lnSpc>
              <a:buFont typeface="Arial" panose="020B0604020202020204" pitchFamily="34" charset="0"/>
              <a:buChar char="•"/>
            </a:pPr>
            <a:r>
              <a:rPr lang="en-US" dirty="0">
                <a:solidFill>
                  <a:srgbClr val="0070C0"/>
                </a:solidFill>
              </a:rPr>
              <a:t>(Operator) eigenfunction = (eigenvalue) eigenfunction </a:t>
            </a:r>
          </a:p>
          <a:p>
            <a:pPr marL="285750" indent="-285750">
              <a:lnSpc>
                <a:spcPct val="150000"/>
              </a:lnSpc>
              <a:buFont typeface="Arial" panose="020B0604020202020204" pitchFamily="34" charset="0"/>
              <a:buChar char="•"/>
            </a:pPr>
            <a:r>
              <a:rPr lang="en-US" dirty="0"/>
              <a:t>Our objective is to solve the </a:t>
            </a:r>
            <a:r>
              <a:rPr lang="en-US" dirty="0" err="1"/>
              <a:t>Schröndinger</a:t>
            </a:r>
            <a:r>
              <a:rPr lang="en-US" dirty="0"/>
              <a:t> equation for chemistry problems (atoms, molecules ..)</a:t>
            </a:r>
          </a:p>
          <a:p>
            <a:pPr marL="285750" indent="-285750">
              <a:lnSpc>
                <a:spcPct val="150000"/>
              </a:lnSpc>
              <a:buFont typeface="Arial" panose="020B0604020202020204" pitchFamily="34" charset="0"/>
              <a:buChar char="•"/>
            </a:pPr>
            <a:r>
              <a:rPr lang="en-US" dirty="0"/>
              <a:t>Analytic solution only for H atom (1 electron system or hydrogen-like system)</a:t>
            </a:r>
          </a:p>
          <a:p>
            <a:pPr marL="285750" indent="-285750">
              <a:lnSpc>
                <a:spcPct val="150000"/>
              </a:lnSpc>
              <a:buFont typeface="Arial" panose="020B0604020202020204" pitchFamily="34" charset="0"/>
              <a:buChar char="•"/>
            </a:pPr>
            <a:r>
              <a:rPr lang="en-US" dirty="0"/>
              <a:t>Not possible for anything with &gt; 1 electrons </a:t>
            </a:r>
            <a:r>
              <a:rPr lang="en-US" dirty="0">
                <a:sym typeface="Wingdings" pitchFamily="2" charset="2"/>
              </a:rPr>
              <a:t> Solution: introduce </a:t>
            </a:r>
            <a:r>
              <a:rPr lang="en-US" dirty="0">
                <a:solidFill>
                  <a:srgbClr val="0070C0"/>
                </a:solidFill>
                <a:sym typeface="Wingdings" pitchFamily="2" charset="2"/>
              </a:rPr>
              <a:t>approximations</a:t>
            </a:r>
          </a:p>
          <a:p>
            <a:pPr marL="285750" indent="-285750">
              <a:lnSpc>
                <a:spcPct val="150000"/>
              </a:lnSpc>
              <a:buFont typeface="Arial" panose="020B0604020202020204" pitchFamily="34" charset="0"/>
              <a:buChar char="•"/>
            </a:pPr>
            <a:r>
              <a:rPr lang="en-US" dirty="0">
                <a:solidFill>
                  <a:srgbClr val="FF0000"/>
                </a:solidFill>
                <a:sym typeface="Wingdings" pitchFamily="2" charset="2"/>
              </a:rPr>
              <a:t>Orbitals: one-electron wave function</a:t>
            </a:r>
            <a:endParaRPr lang="en-US" dirty="0">
              <a:solidFill>
                <a:srgbClr val="FF0000"/>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D397463-024C-20B9-D8EB-262845D6CED3}"/>
                  </a:ext>
                </a:extLst>
              </p:cNvPr>
              <p:cNvSpPr txBox="1"/>
              <p:nvPr/>
            </p:nvSpPr>
            <p:spPr>
              <a:xfrm>
                <a:off x="4833467" y="5185696"/>
                <a:ext cx="2210542" cy="3792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𝐻</m:t>
                          </m:r>
                        </m:e>
                      </m:acc>
                      <m:r>
                        <m:rPr>
                          <m:sty m:val="p"/>
                        </m:rPr>
                        <a:rPr lang="el-GR" sz="2400" b="0" i="1" smtClean="0">
                          <a:latin typeface="Cambria Math" panose="02040503050406030204" pitchFamily="18" charset="0"/>
                          <a:ea typeface="Cambria Math" panose="02040503050406030204" pitchFamily="18" charset="0"/>
                        </a:rPr>
                        <m:t>Ψ</m:t>
                      </m:r>
                      <m:d>
                        <m:dPr>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𝒓</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Ψ</m:t>
                      </m:r>
                      <m:d>
                        <m:dPr>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𝒓</m:t>
                          </m:r>
                        </m:e>
                      </m:d>
                    </m:oMath>
                  </m:oMathPara>
                </a14:m>
                <a:endParaRPr lang="en-US" sz="2400" dirty="0"/>
              </a:p>
            </p:txBody>
          </p:sp>
        </mc:Choice>
        <mc:Fallback>
          <p:sp>
            <p:nvSpPr>
              <p:cNvPr id="4" name="TextBox 3">
                <a:extLst>
                  <a:ext uri="{FF2B5EF4-FFF2-40B4-BE49-F238E27FC236}">
                    <a16:creationId xmlns:a16="http://schemas.microsoft.com/office/drawing/2014/main" id="{6D397463-024C-20B9-D8EB-262845D6CED3}"/>
                  </a:ext>
                </a:extLst>
              </p:cNvPr>
              <p:cNvSpPr txBox="1">
                <a:spLocks noRot="1" noChangeAspect="1" noMove="1" noResize="1" noEditPoints="1" noAdjustHandles="1" noChangeArrowheads="1" noChangeShapeType="1" noTextEdit="1"/>
              </p:cNvSpPr>
              <p:nvPr/>
            </p:nvSpPr>
            <p:spPr>
              <a:xfrm>
                <a:off x="4833467" y="5185696"/>
                <a:ext cx="2210542" cy="379206"/>
              </a:xfrm>
              <a:prstGeom prst="rect">
                <a:avLst/>
              </a:prstGeom>
              <a:blipFill>
                <a:blip r:embed="rId2"/>
                <a:stretch>
                  <a:fillRect l="-2857" t="-25806" b="-3226"/>
                </a:stretch>
              </a:blipFill>
            </p:spPr>
            <p:txBody>
              <a:bodyPr/>
              <a:lstStyle/>
              <a:p>
                <a:r>
                  <a:rPr lang="en-US">
                    <a:noFill/>
                  </a:rPr>
                  <a:t> </a:t>
                </a:r>
              </a:p>
            </p:txBody>
          </p:sp>
        </mc:Fallback>
      </mc:AlternateContent>
    </p:spTree>
    <p:extLst>
      <p:ext uri="{BB962C8B-B14F-4D97-AF65-F5344CB8AC3E}">
        <p14:creationId xmlns:p14="http://schemas.microsoft.com/office/powerpoint/2010/main" val="2451268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6304-DA91-35D9-CE19-A53D1F534B2A}"/>
              </a:ext>
            </a:extLst>
          </p:cNvPr>
          <p:cNvSpPr>
            <a:spLocks noGrp="1"/>
          </p:cNvSpPr>
          <p:nvPr>
            <p:ph type="title"/>
          </p:nvPr>
        </p:nvSpPr>
        <p:spPr/>
        <p:txBody>
          <a:bodyPr/>
          <a:lstStyle/>
          <a:p>
            <a:r>
              <a:rPr lang="en-US" dirty="0"/>
              <a:t>The Roadblock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E3CE87-0670-9A5A-5422-AC97DFD37063}"/>
                  </a:ext>
                </a:extLst>
              </p:cNvPr>
              <p:cNvSpPr txBox="1"/>
              <p:nvPr/>
            </p:nvSpPr>
            <p:spPr>
              <a:xfrm>
                <a:off x="3132899" y="1690688"/>
                <a:ext cx="5552930" cy="1260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𝑇</m:t>
                                  </m:r>
                                </m:e>
                              </m:acc>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𝐴</m:t>
                          </m:r>
                          <m:r>
                            <a:rPr lang="en-US" sz="2800" b="0" i="1" smtClean="0">
                              <a:latin typeface="Cambria Math" panose="02040503050406030204" pitchFamily="18" charset="0"/>
                            </a:rPr>
                            <m:t>=1</m:t>
                          </m:r>
                        </m:sub>
                        <m:sup>
                          <m:r>
                            <a:rPr lang="en-US" sz="2800" b="0" i="1" smtClean="0">
                              <a:latin typeface="Cambria Math" panose="02040503050406030204" pitchFamily="18" charset="0"/>
                            </a:rPr>
                            <m:t>𝑀</m:t>
                          </m:r>
                        </m:sup>
                        <m:e>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𝑉</m:t>
                                      </m:r>
                                    </m:e>
                                  </m:acc>
                                </m:e>
                                <m:sub>
                                  <m:r>
                                    <a:rPr lang="en-US" sz="2800" b="0" i="1" smtClean="0">
                                      <a:latin typeface="Cambria Math" panose="02040503050406030204" pitchFamily="18" charset="0"/>
                                    </a:rPr>
                                    <m:t>𝑖𝐴</m:t>
                                  </m:r>
                                </m:sub>
                              </m:sSub>
                            </m:e>
                          </m:nary>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&gt;</m:t>
                              </m:r>
                              <m:r>
                                <a:rPr lang="en-US" sz="2800" b="0" i="1" smtClean="0">
                                  <a:latin typeface="Cambria Math" panose="02040503050406030204" pitchFamily="18" charset="0"/>
                                </a:rPr>
                                <m:t>𝑖</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𝑉</m:t>
                                      </m:r>
                                    </m:e>
                                  </m:acc>
                                </m:e>
                                <m:sub>
                                  <m:r>
                                    <a:rPr lang="en-US" sz="2800" b="0" i="1" smtClean="0">
                                      <a:latin typeface="Cambria Math" panose="02040503050406030204" pitchFamily="18" charset="0"/>
                                    </a:rPr>
                                    <m:t>𝑖𝑗</m:t>
                                  </m:r>
                                </m:sub>
                              </m:sSub>
                            </m:e>
                          </m:nary>
                        </m:e>
                      </m:nary>
                    </m:oMath>
                  </m:oMathPara>
                </a14:m>
                <a:endParaRPr lang="en-US" sz="2800" dirty="0"/>
              </a:p>
            </p:txBody>
          </p:sp>
        </mc:Choice>
        <mc:Fallback xmlns="">
          <p:sp>
            <p:nvSpPr>
              <p:cNvPr id="3" name="TextBox 2">
                <a:extLst>
                  <a:ext uri="{FF2B5EF4-FFF2-40B4-BE49-F238E27FC236}">
                    <a16:creationId xmlns:a16="http://schemas.microsoft.com/office/drawing/2014/main" id="{59E3CE87-0670-9A5A-5422-AC97DFD37063}"/>
                  </a:ext>
                </a:extLst>
              </p:cNvPr>
              <p:cNvSpPr txBox="1">
                <a:spLocks noRot="1" noChangeAspect="1" noMove="1" noResize="1" noEditPoints="1" noAdjustHandles="1" noChangeArrowheads="1" noChangeShapeType="1" noTextEdit="1"/>
              </p:cNvSpPr>
              <p:nvPr/>
            </p:nvSpPr>
            <p:spPr>
              <a:xfrm>
                <a:off x="3132899" y="1690688"/>
                <a:ext cx="5552930" cy="1260345"/>
              </a:xfrm>
              <a:prstGeom prst="rect">
                <a:avLst/>
              </a:prstGeom>
              <a:blipFill>
                <a:blip r:embed="rId2"/>
                <a:stretch>
                  <a:fillRect l="-9817" t="-106931" r="-6393"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6A4FB7-3D63-A54F-F8CA-1737FD925A32}"/>
                  </a:ext>
                </a:extLst>
              </p:cNvPr>
              <p:cNvSpPr txBox="1"/>
              <p:nvPr/>
            </p:nvSpPr>
            <p:spPr>
              <a:xfrm>
                <a:off x="567159" y="3483980"/>
                <a:ext cx="8555484" cy="904671"/>
              </a:xfrm>
              <a:prstGeom prst="rect">
                <a:avLst/>
              </a:prstGeom>
              <a:noFill/>
            </p:spPr>
            <p:txBody>
              <a:bodyPr wrap="none" rtlCol="0">
                <a:spAutoFit/>
              </a:bodyPr>
              <a:lstStyle/>
              <a:p>
                <a:r>
                  <a:rPr lang="en-US" dirty="0"/>
                  <a:t>The Schrödinger equation cannot be solved exactly because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𝑖𝑗</m:t>
                            </m:r>
                          </m:sub>
                        </m:sSub>
                      </m:den>
                    </m:f>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𝑖𝑗</m:t>
                        </m:r>
                      </m:sub>
                    </m:sSub>
                  </m:oMath>
                </a14:m>
                <a:r>
                  <a:rPr lang="en-US" dirty="0"/>
                  <a:t>= the distance between electrons </a:t>
                </a:r>
                <a:r>
                  <a:rPr lang="en-US" dirty="0" err="1"/>
                  <a:t>i</a:t>
                </a:r>
                <a:r>
                  <a:rPr lang="en-US" dirty="0"/>
                  <a:t> and j =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d>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endParaRPr lang="en-US" dirty="0"/>
              </a:p>
            </p:txBody>
          </p:sp>
        </mc:Choice>
        <mc:Fallback xmlns="">
          <p:sp>
            <p:nvSpPr>
              <p:cNvPr id="4" name="TextBox 3">
                <a:extLst>
                  <a:ext uri="{FF2B5EF4-FFF2-40B4-BE49-F238E27FC236}">
                    <a16:creationId xmlns:a16="http://schemas.microsoft.com/office/drawing/2014/main" id="{F26A4FB7-3D63-A54F-F8CA-1737FD925A32}"/>
                  </a:ext>
                </a:extLst>
              </p:cNvPr>
              <p:cNvSpPr txBox="1">
                <a:spLocks noRot="1" noChangeAspect="1" noMove="1" noResize="1" noEditPoints="1" noAdjustHandles="1" noChangeArrowheads="1" noChangeShapeType="1" noTextEdit="1"/>
              </p:cNvSpPr>
              <p:nvPr/>
            </p:nvSpPr>
            <p:spPr>
              <a:xfrm>
                <a:off x="567159" y="3483980"/>
                <a:ext cx="8555484" cy="904671"/>
              </a:xfrm>
              <a:prstGeom prst="rect">
                <a:avLst/>
              </a:prstGeom>
              <a:blipFill>
                <a:blip r:embed="rId3"/>
                <a:stretch>
                  <a:fillRect l="-593" t="-59722" b="-3611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19A425-1487-5E64-1962-C37FB079F724}"/>
              </a:ext>
            </a:extLst>
          </p:cNvPr>
          <p:cNvSpPr txBox="1"/>
          <p:nvPr/>
        </p:nvSpPr>
        <p:spPr>
          <a:xfrm>
            <a:off x="4844901" y="4559659"/>
            <a:ext cx="4349332" cy="369332"/>
          </a:xfrm>
          <a:prstGeom prst="rect">
            <a:avLst/>
          </a:prstGeom>
          <a:noFill/>
        </p:spPr>
        <p:txBody>
          <a:bodyPr wrap="none" rtlCol="0">
            <a:spAutoFit/>
          </a:bodyPr>
          <a:lstStyle/>
          <a:p>
            <a:r>
              <a:rPr lang="en-US" dirty="0">
                <a:solidFill>
                  <a:srgbClr val="FF0000"/>
                </a:solidFill>
              </a:rPr>
              <a:t>Not separable </a:t>
            </a:r>
            <a:r>
              <a:rPr lang="en-US" dirty="0">
                <a:solidFill>
                  <a:srgbClr val="FF0000"/>
                </a:solidFill>
                <a:sym typeface="Wingdings" pitchFamily="2" charset="2"/>
              </a:rPr>
              <a:t> the many-body problem </a:t>
            </a:r>
            <a:endParaRPr lang="en-US" dirty="0">
              <a:solidFill>
                <a:srgbClr val="FF0000"/>
              </a:solidFill>
            </a:endParaRPr>
          </a:p>
        </p:txBody>
      </p:sp>
    </p:spTree>
    <p:extLst>
      <p:ext uri="{BB962C8B-B14F-4D97-AF65-F5344CB8AC3E}">
        <p14:creationId xmlns:p14="http://schemas.microsoft.com/office/powerpoint/2010/main" val="271879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11488</TotalTime>
  <Words>1965</Words>
  <Application>Microsoft Macintosh PowerPoint</Application>
  <PresentationFormat>Widescreen</PresentationFormat>
  <Paragraphs>225</Paragraphs>
  <Slides>24</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5" baseType="lpstr">
      <vt:lpstr>Aptos</vt:lpstr>
      <vt:lpstr>Aptos Display</vt:lpstr>
      <vt:lpstr>Arial</vt:lpstr>
      <vt:lpstr>Calibri</vt:lpstr>
      <vt:lpstr>Cambria Math</vt:lpstr>
      <vt:lpstr>Fira Sans</vt:lpstr>
      <vt:lpstr>Monotype Sorts</vt:lpstr>
      <vt:lpstr>Times New Roman</vt:lpstr>
      <vt:lpstr>Wingdings</vt:lpstr>
      <vt:lpstr>Office Theme</vt:lpstr>
      <vt:lpstr>Equation</vt:lpstr>
      <vt:lpstr>Quantum Chemistry:  The Hidden Rules of Atoms and Molecules</vt:lpstr>
      <vt:lpstr>Roadmap</vt:lpstr>
      <vt:lpstr>Why Quantum Mechanics?</vt:lpstr>
      <vt:lpstr>PowerPoint Presentation</vt:lpstr>
      <vt:lpstr>Wave Function: State Function of the Quantum Mechanical System</vt:lpstr>
      <vt:lpstr>Schrödinger Equation: The Quantum Rulebook</vt:lpstr>
      <vt:lpstr>The Hamiltonian </vt:lpstr>
      <vt:lpstr>Schrödinger Equation for Chemistry Problems</vt:lpstr>
      <vt:lpstr>The Roadblock</vt:lpstr>
      <vt:lpstr>Hydrogen Atom: can be solved exactly</vt:lpstr>
      <vt:lpstr>Radial Function and Spherical Harmonics</vt:lpstr>
      <vt:lpstr>Atomic Orbitals: One-Electron Wave Functions</vt:lpstr>
      <vt:lpstr>Hydrogen Atom Energy Levels</vt:lpstr>
      <vt:lpstr>H Atom: Ground State Energy</vt:lpstr>
      <vt:lpstr>Helium Atom: Independent Particle </vt:lpstr>
      <vt:lpstr>Helium Atom: Perturbation Theory</vt:lpstr>
      <vt:lpstr>Helium Atom: Variational Method</vt:lpstr>
      <vt:lpstr>Chemical Bond: Quantum Glue</vt:lpstr>
      <vt:lpstr>Linear Combination of Atomic Orbitals for Molecular Orbitals (LCAO-MO)</vt:lpstr>
      <vt:lpstr>Intermolecular Forces</vt:lpstr>
      <vt:lpstr>Ab Initial Quantum Chemistry Methods</vt:lpstr>
      <vt:lpstr>Fragmentation Methods</vt:lpstr>
      <vt:lpstr>Applications of Quantum Chemistry</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 Peng [A LAB]</dc:creator>
  <cp:lastModifiedBy>Xu, Peng [A LAB]</cp:lastModifiedBy>
  <cp:revision>1</cp:revision>
  <dcterms:created xsi:type="dcterms:W3CDTF">2025-05-20T16:06:29Z</dcterms:created>
  <dcterms:modified xsi:type="dcterms:W3CDTF">2025-05-29T13:44:36Z</dcterms:modified>
</cp:coreProperties>
</file>